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0" r:id="rId4"/>
    <p:sldId id="269" r:id="rId5"/>
    <p:sldId id="266" r:id="rId6"/>
    <p:sldId id="280" r:id="rId7"/>
    <p:sldId id="281" r:id="rId8"/>
    <p:sldId id="282" r:id="rId9"/>
    <p:sldId id="283" r:id="rId10"/>
    <p:sldId id="284" r:id="rId11"/>
    <p:sldId id="285" r:id="rId12"/>
    <p:sldId id="268" r:id="rId13"/>
    <p:sldId id="275" r:id="rId14"/>
    <p:sldId id="276" r:id="rId15"/>
    <p:sldId id="277" r:id="rId16"/>
    <p:sldId id="278" r:id="rId17"/>
    <p:sldId id="274" r:id="rId18"/>
    <p:sldId id="286" r:id="rId19"/>
    <p:sldId id="287" r:id="rId20"/>
    <p:sldId id="288" r:id="rId21"/>
    <p:sldId id="289" r:id="rId22"/>
    <p:sldId id="291" r:id="rId23"/>
    <p:sldId id="292" r:id="rId24"/>
    <p:sldId id="293" r:id="rId25"/>
    <p:sldId id="298" r:id="rId26"/>
    <p:sldId id="297" r:id="rId27"/>
    <p:sldId id="296" r:id="rId28"/>
    <p:sldId id="299" r:id="rId29"/>
    <p:sldId id="301" r:id="rId30"/>
    <p:sldId id="273" r:id="rId31"/>
    <p:sldId id="279" r:id="rId32"/>
    <p:sldId id="26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60" d="100"/>
          <a:sy n="60" d="100"/>
        </p:scale>
        <p:origin x="906" y="1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2294922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553094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1415546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4024091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939981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18639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2503120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2836901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1220608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3584012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9EBE70-ABB7-4612-B803-099DBB9EB0EC}" type="datetimeFigureOut">
              <a:rPr lang="en-US" smtClean="0"/>
              <a:t>9/19/2023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74DD63-FFBA-4B78-8F48-FACC2A732046}" type="slidenum">
              <a:rPr lang="en-US" smtClean="0"/>
              <a:t>‹#›</a:t>
            </a:fld>
            <a:endParaRPr lang="en-US" dirty="0"/>
          </a:p>
        </p:txBody>
      </p:sp>
    </p:spTree>
    <p:extLst>
      <p:ext uri="{BB962C8B-B14F-4D97-AF65-F5344CB8AC3E}">
        <p14:creationId xmlns:p14="http://schemas.microsoft.com/office/powerpoint/2010/main" val="3407071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9EBE70-ABB7-4612-B803-099DBB9EB0EC}" type="datetimeFigureOut">
              <a:rPr lang="en-US" smtClean="0"/>
              <a:t>9/19/2023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DD63-FFBA-4B78-8F48-FACC2A732046}" type="slidenum">
              <a:rPr lang="en-US" smtClean="0"/>
              <a:t>‹#›</a:t>
            </a:fld>
            <a:endParaRPr lang="en-US" dirty="0"/>
          </a:p>
        </p:txBody>
      </p:sp>
    </p:spTree>
    <p:extLst>
      <p:ext uri="{BB962C8B-B14F-4D97-AF65-F5344CB8AC3E}">
        <p14:creationId xmlns:p14="http://schemas.microsoft.com/office/powerpoint/2010/main" val="33751099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11.tmp"/></Relationships>
</file>

<file path=ppt/slides/_rels/slide14.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census.gov/data/datasets/time-series/demo/popest/intercensal-2000-2010-cities-and-towns.html" TargetMode="External"/><Relationship Id="rId2" Type="http://schemas.openxmlformats.org/officeDocument/2006/relationships/hyperlink" Target="https://www.kaggle.com/datasets/joebeachcapital/homicides" TargetMode="External"/><Relationship Id="rId1" Type="http://schemas.openxmlformats.org/officeDocument/2006/relationships/slideLayout" Target="../slideLayouts/slideLayout1.xml"/><Relationship Id="rId4" Type="http://schemas.openxmlformats.org/officeDocument/2006/relationships/hyperlink" Target="https://www.census.gov/programs-surveys/popest/technical-documentation/research/evaluation-estimates/2020-evaluation-estimates/2010s-cities-and-towns-total.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B3E92-FE1F-CB23-48DB-C6783DF5BF55}"/>
              </a:ext>
            </a:extLst>
          </p:cNvPr>
          <p:cNvSpPr>
            <a:spLocks noGrp="1"/>
          </p:cNvSpPr>
          <p:nvPr>
            <p:ph type="ctrTitle"/>
          </p:nvPr>
        </p:nvSpPr>
        <p:spPr>
          <a:xfrm>
            <a:off x="1429657" y="1557790"/>
            <a:ext cx="9144000" cy="2197213"/>
          </a:xfrm>
        </p:spPr>
        <p:txBody>
          <a:bodyPr>
            <a:normAutofit/>
          </a:bodyPr>
          <a:lstStyle/>
          <a:p>
            <a:r>
              <a:rPr lang="en-US" sz="4800" b="1" dirty="0">
                <a:solidFill>
                  <a:schemeClr val="tx2">
                    <a:lumMod val="50000"/>
                  </a:schemeClr>
                </a:solidFill>
              </a:rPr>
              <a:t>Homicide over the past decade</a:t>
            </a:r>
            <a:br>
              <a:rPr lang="en-US" sz="4800" b="1" dirty="0">
                <a:solidFill>
                  <a:schemeClr val="tx2">
                    <a:lumMod val="50000"/>
                  </a:schemeClr>
                </a:solidFill>
              </a:rPr>
            </a:br>
            <a:r>
              <a:rPr lang="en-US" sz="4800" b="1" dirty="0">
                <a:solidFill>
                  <a:schemeClr val="tx2">
                    <a:lumMod val="50000"/>
                  </a:schemeClr>
                </a:solidFill>
              </a:rPr>
              <a:t>Project-4 Group-1</a:t>
            </a:r>
            <a:br>
              <a:rPr lang="en-US" sz="4800" b="1" dirty="0">
                <a:solidFill>
                  <a:schemeClr val="tx2">
                    <a:lumMod val="50000"/>
                  </a:schemeClr>
                </a:solidFill>
              </a:rPr>
            </a:br>
            <a:r>
              <a:rPr lang="en-US" sz="4800" b="1" dirty="0">
                <a:solidFill>
                  <a:schemeClr val="tx2">
                    <a:lumMod val="50000"/>
                  </a:schemeClr>
                </a:solidFill>
              </a:rPr>
              <a:t>SMU Data Science Bootcamp</a:t>
            </a:r>
            <a:endParaRPr lang="en-US" sz="4800" dirty="0">
              <a:solidFill>
                <a:schemeClr val="tx2">
                  <a:lumMod val="50000"/>
                </a:schemeClr>
              </a:solidFill>
            </a:endParaRPr>
          </a:p>
        </p:txBody>
      </p:sp>
      <p:sp>
        <p:nvSpPr>
          <p:cNvPr id="3" name="Subtitle 2">
            <a:extLst>
              <a:ext uri="{FF2B5EF4-FFF2-40B4-BE49-F238E27FC236}">
                <a16:creationId xmlns:a16="http://schemas.microsoft.com/office/drawing/2014/main" id="{46420CC5-C343-14F5-7CE8-75B3877C3EC2}"/>
              </a:ext>
            </a:extLst>
          </p:cNvPr>
          <p:cNvSpPr>
            <a:spLocks noGrp="1"/>
          </p:cNvSpPr>
          <p:nvPr>
            <p:ph type="subTitle" idx="1"/>
          </p:nvPr>
        </p:nvSpPr>
        <p:spPr>
          <a:xfrm>
            <a:off x="8192814" y="261199"/>
            <a:ext cx="3741683" cy="421973"/>
          </a:xfrm>
        </p:spPr>
        <p:txBody>
          <a:bodyPr>
            <a:normAutofit/>
          </a:bodyPr>
          <a:lstStyle/>
          <a:p>
            <a:r>
              <a:rPr lang="en-US" sz="2400" b="1" dirty="0">
                <a:solidFill>
                  <a:srgbClr val="C00000"/>
                </a:solidFill>
              </a:rPr>
              <a:t>Sep-2023</a:t>
            </a:r>
            <a:endParaRPr lang="en-US" dirty="0">
              <a:solidFill>
                <a:srgbClr val="C00000"/>
              </a:solidFill>
            </a:endParaRPr>
          </a:p>
        </p:txBody>
      </p:sp>
    </p:spTree>
    <p:extLst>
      <p:ext uri="{BB962C8B-B14F-4D97-AF65-F5344CB8AC3E}">
        <p14:creationId xmlns:p14="http://schemas.microsoft.com/office/powerpoint/2010/main" val="1243644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DATA CLEANING for MACHINE LEARNING</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483766" y="1380846"/>
            <a:ext cx="11441152" cy="459169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rPr>
              <a:t>Merged “homicide_data.csv” and “all_pop_data.csv”</a:t>
            </a:r>
          </a:p>
          <a:p>
            <a:pPr marL="342900" indent="-342900" algn="l">
              <a:buFont typeface="Arial" panose="020B0604020202020204" pitchFamily="34" charset="0"/>
              <a:buChar char="•"/>
            </a:pPr>
            <a:r>
              <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rPr>
              <a:t>Filtered the population data to the 50 cities in homicide data.</a:t>
            </a:r>
          </a:p>
          <a:p>
            <a:pPr marL="342900" indent="-342900" algn="l">
              <a:buFont typeface="Arial" panose="020B0604020202020204" pitchFamily="34" charset="0"/>
              <a:buChar char="•"/>
            </a:pPr>
            <a:r>
              <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rPr>
              <a:t>Used a melt function to return the populations for each city by year.</a:t>
            </a:r>
          </a:p>
          <a:p>
            <a:pPr algn="l"/>
            <a:endPar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endParaRPr>
          </a:p>
          <a:p>
            <a:pPr algn="l"/>
            <a:endPar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endParaRPr>
          </a:p>
          <a:p>
            <a:pPr algn="l"/>
            <a:endPar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endParaRPr>
          </a:p>
          <a:p>
            <a:pPr algn="l"/>
            <a:endPar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rPr>
              <a:t>Merged on LOCATION</a:t>
            </a:r>
          </a:p>
          <a:p>
            <a:pPr marL="342900" indent="-342900" algn="l">
              <a:buFont typeface="Arial" panose="020B0604020202020204" pitchFamily="34" charset="0"/>
              <a:buChar char="•"/>
            </a:pPr>
            <a:r>
              <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rPr>
              <a:t>Saved as a new csv file “ml_clean_homicide_data.csv”</a:t>
            </a:r>
          </a:p>
          <a:p>
            <a:pPr algn="l"/>
            <a:endPar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endParaRPr>
          </a:p>
          <a:p>
            <a:pPr algn="l"/>
            <a:endPar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62F4162-A97A-4E5C-5F5B-B360BD9CBDCB}"/>
              </a:ext>
            </a:extLst>
          </p:cNvPr>
          <p:cNvPicPr>
            <a:picLocks noChangeAspect="1"/>
          </p:cNvPicPr>
          <p:nvPr/>
        </p:nvPicPr>
        <p:blipFill>
          <a:blip r:embed="rId2"/>
          <a:stretch>
            <a:fillRect/>
          </a:stretch>
        </p:blipFill>
        <p:spPr>
          <a:xfrm>
            <a:off x="483766" y="2690758"/>
            <a:ext cx="4239217" cy="1638529"/>
          </a:xfrm>
          <a:prstGeom prst="rect">
            <a:avLst/>
          </a:prstGeom>
        </p:spPr>
      </p:pic>
      <p:pic>
        <p:nvPicPr>
          <p:cNvPr id="10" name="Picture 9">
            <a:extLst>
              <a:ext uri="{FF2B5EF4-FFF2-40B4-BE49-F238E27FC236}">
                <a16:creationId xmlns:a16="http://schemas.microsoft.com/office/drawing/2014/main" id="{B95F3601-2B3D-C912-CA24-58070328B763}"/>
              </a:ext>
            </a:extLst>
          </p:cNvPr>
          <p:cNvPicPr>
            <a:picLocks noChangeAspect="1"/>
          </p:cNvPicPr>
          <p:nvPr/>
        </p:nvPicPr>
        <p:blipFill>
          <a:blip r:embed="rId3"/>
          <a:stretch>
            <a:fillRect/>
          </a:stretch>
        </p:blipFill>
        <p:spPr>
          <a:xfrm>
            <a:off x="0" y="5477154"/>
            <a:ext cx="12192000" cy="834620"/>
          </a:xfrm>
          <a:prstGeom prst="rect">
            <a:avLst/>
          </a:prstGeom>
        </p:spPr>
      </p:pic>
    </p:spTree>
    <p:extLst>
      <p:ext uri="{BB962C8B-B14F-4D97-AF65-F5344CB8AC3E}">
        <p14:creationId xmlns:p14="http://schemas.microsoft.com/office/powerpoint/2010/main" val="2125002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DATA CLEANING for TABLEAU</a:t>
            </a:r>
            <a:endParaRPr lang="en-US" sz="4000" dirty="0">
              <a:solidFill>
                <a:schemeClr val="tx2">
                  <a:lumMod val="50000"/>
                </a:schemeClr>
              </a:solidFill>
            </a:endParaRPr>
          </a:p>
        </p:txBody>
      </p:sp>
      <p:sp>
        <p:nvSpPr>
          <p:cNvPr id="5" name="TextBox 4">
            <a:extLst>
              <a:ext uri="{FF2B5EF4-FFF2-40B4-BE49-F238E27FC236}">
                <a16:creationId xmlns:a16="http://schemas.microsoft.com/office/drawing/2014/main" id="{D042F3BB-C41E-DC58-2425-65BDEE441191}"/>
              </a:ext>
            </a:extLst>
          </p:cNvPr>
          <p:cNvSpPr txBox="1"/>
          <p:nvPr/>
        </p:nvSpPr>
        <p:spPr>
          <a:xfrm>
            <a:off x="268822" y="1200421"/>
            <a:ext cx="5775160" cy="2862322"/>
          </a:xfrm>
          <a:prstGeom prst="rect">
            <a:avLst/>
          </a:prstGeom>
          <a:noFill/>
        </p:spPr>
        <p:txBody>
          <a:bodyPr wrap="square" numCol="1" rtlCol="0">
            <a:spAutoFit/>
          </a:bodyPr>
          <a:lstStyle/>
          <a:p>
            <a:r>
              <a:rPr lang="en-US" sz="2000" dirty="0"/>
              <a:t>Same</a:t>
            </a:r>
          </a:p>
          <a:p>
            <a:pPr marL="285750" indent="-285750">
              <a:buFont typeface="Arial" panose="020B0604020202020204" pitchFamily="34" charset="0"/>
              <a:buChar char="•"/>
            </a:pPr>
            <a:r>
              <a:rPr lang="en-US" sz="2000" dirty="0"/>
              <a:t>Fixed spelling and typing errors in specific instances.</a:t>
            </a:r>
          </a:p>
          <a:p>
            <a:pPr marL="285750" indent="-285750">
              <a:buFont typeface="Arial" panose="020B0604020202020204" pitchFamily="34" charset="0"/>
              <a:buChar char="•"/>
            </a:pPr>
            <a:r>
              <a:rPr lang="en-US" sz="2000" dirty="0"/>
              <a:t>Dropped </a:t>
            </a:r>
            <a:r>
              <a:rPr lang="en-US" sz="2000" dirty="0" err="1"/>
              <a:t>victim_last</a:t>
            </a:r>
            <a:r>
              <a:rPr lang="en-US" sz="2000" dirty="0"/>
              <a:t> and </a:t>
            </a:r>
            <a:r>
              <a:rPr lang="en-US" sz="2000" dirty="0" err="1"/>
              <a:t>victim_first</a:t>
            </a:r>
            <a:endParaRPr lang="en-US" sz="2000" dirty="0"/>
          </a:p>
          <a:p>
            <a:pPr marL="285750" indent="-285750">
              <a:buFont typeface="Arial" panose="020B0604020202020204" pitchFamily="34" charset="0"/>
              <a:buChar char="•"/>
            </a:pPr>
            <a:r>
              <a:rPr lang="en-US" sz="2000" dirty="0"/>
              <a:t>Changed </a:t>
            </a:r>
            <a:r>
              <a:rPr lang="en-US" sz="2000" dirty="0" err="1"/>
              <a:t>dispositon</a:t>
            </a:r>
            <a:r>
              <a:rPr lang="en-US" sz="2000" dirty="0"/>
              <a:t> to a binary “Arrest Made” or “No Arrest”</a:t>
            </a:r>
          </a:p>
          <a:p>
            <a:pPr marL="285750" indent="-285750">
              <a:buFont typeface="Arial" panose="020B0604020202020204" pitchFamily="34" charset="0"/>
              <a:buChar char="•"/>
            </a:pPr>
            <a:r>
              <a:rPr lang="en-US" sz="2000" dirty="0"/>
              <a:t>Split “</a:t>
            </a:r>
            <a:r>
              <a:rPr lang="en-US" sz="2000" dirty="0" err="1"/>
              <a:t>reported_date</a:t>
            </a:r>
            <a:r>
              <a:rPr lang="en-US" sz="2000" dirty="0"/>
              <a:t>” into year, month, day of week, and season. </a:t>
            </a:r>
          </a:p>
          <a:p>
            <a:pPr marL="285750" indent="-285750">
              <a:buFont typeface="Arial" panose="020B0604020202020204" pitchFamily="34" charset="0"/>
              <a:buChar char="•"/>
            </a:pPr>
            <a:r>
              <a:rPr lang="en-US" sz="2000" dirty="0"/>
              <a:t>Merged city and state columns into LCOATION </a:t>
            </a:r>
          </a:p>
        </p:txBody>
      </p:sp>
      <p:pic>
        <p:nvPicPr>
          <p:cNvPr id="4" name="Picture 3">
            <a:extLst>
              <a:ext uri="{FF2B5EF4-FFF2-40B4-BE49-F238E27FC236}">
                <a16:creationId xmlns:a16="http://schemas.microsoft.com/office/drawing/2014/main" id="{CE59E4CB-1239-5E29-65B1-C397B9EB414D}"/>
              </a:ext>
            </a:extLst>
          </p:cNvPr>
          <p:cNvPicPr>
            <a:picLocks noChangeAspect="1"/>
          </p:cNvPicPr>
          <p:nvPr/>
        </p:nvPicPr>
        <p:blipFill>
          <a:blip r:embed="rId2"/>
          <a:stretch>
            <a:fillRect/>
          </a:stretch>
        </p:blipFill>
        <p:spPr>
          <a:xfrm>
            <a:off x="6096000" y="4741598"/>
            <a:ext cx="5497551" cy="1894288"/>
          </a:xfrm>
          <a:prstGeom prst="rect">
            <a:avLst/>
          </a:prstGeom>
        </p:spPr>
      </p:pic>
      <p:sp>
        <p:nvSpPr>
          <p:cNvPr id="12" name="TextBox 11">
            <a:extLst>
              <a:ext uri="{FF2B5EF4-FFF2-40B4-BE49-F238E27FC236}">
                <a16:creationId xmlns:a16="http://schemas.microsoft.com/office/drawing/2014/main" id="{468994D4-2F69-3B88-C903-7DE697EF1BCF}"/>
              </a:ext>
            </a:extLst>
          </p:cNvPr>
          <p:cNvSpPr txBox="1"/>
          <p:nvPr/>
        </p:nvSpPr>
        <p:spPr>
          <a:xfrm>
            <a:off x="6043982" y="1247129"/>
            <a:ext cx="6094140" cy="4093428"/>
          </a:xfrm>
          <a:prstGeom prst="rect">
            <a:avLst/>
          </a:prstGeom>
          <a:noFill/>
        </p:spPr>
        <p:txBody>
          <a:bodyPr wrap="square">
            <a:spAutoFit/>
          </a:bodyPr>
          <a:lstStyle/>
          <a:p>
            <a:r>
              <a:rPr lang="en-US" sz="2000" dirty="0"/>
              <a:t>Different</a:t>
            </a:r>
          </a:p>
          <a:p>
            <a:pPr marL="342900" indent="-342900">
              <a:buFont typeface="Arial" panose="020B0604020202020204" pitchFamily="34" charset="0"/>
              <a:buChar char="•"/>
            </a:pPr>
            <a:r>
              <a:rPr lang="en-US" sz="2000" dirty="0"/>
              <a:t>Did not drop because of incomplete demographic information</a:t>
            </a:r>
          </a:p>
          <a:p>
            <a:pPr marL="342900" indent="-342900">
              <a:buFont typeface="Arial" panose="020B0604020202020204" pitchFamily="34" charset="0"/>
              <a:buChar char="•"/>
            </a:pPr>
            <a:r>
              <a:rPr lang="en-US" sz="2000" dirty="0"/>
              <a:t>Kept Dallas, TX, Phoenix, AZ, and Kansas City, MO</a:t>
            </a:r>
          </a:p>
          <a:p>
            <a:pPr marL="285750" indent="-285750">
              <a:buFont typeface="Arial" panose="020B0604020202020204" pitchFamily="34" charset="0"/>
              <a:buChar char="•"/>
            </a:pPr>
            <a:r>
              <a:rPr lang="en-US" sz="2000" kern="100" dirty="0">
                <a:latin typeface="Calibri" panose="020F0502020204030204" pitchFamily="34" charset="0"/>
                <a:ea typeface="Calibri" panose="020F0502020204030204" pitchFamily="34" charset="0"/>
                <a:cs typeface="Calibri" panose="020F0502020204030204" pitchFamily="34" charset="0"/>
              </a:rPr>
              <a:t>Saved as a new csv file “tbl_no_drop_homicide_data.csv”</a:t>
            </a:r>
            <a:endParaRPr lang="en-US" sz="2000" dirty="0"/>
          </a:p>
          <a:p>
            <a:endParaRPr lang="en-US" sz="2000" dirty="0"/>
          </a:p>
          <a:p>
            <a:pPr marL="342900" indent="-342900">
              <a:buFont typeface="Arial" panose="020B0604020202020204" pitchFamily="34" charset="0"/>
              <a:buChar char="•"/>
            </a:pPr>
            <a:r>
              <a:rPr lang="en-US" sz="2000" dirty="0"/>
              <a:t>Used the population and homicides per year to calculate homicides per 100,000 population</a:t>
            </a:r>
          </a:p>
          <a:p>
            <a:pPr marL="342900" indent="-342900">
              <a:buFont typeface="Arial" panose="020B0604020202020204" pitchFamily="34" charset="0"/>
              <a:buChar char="•"/>
            </a:pPr>
            <a:r>
              <a:rPr lang="en-US" sz="2000" kern="100" dirty="0">
                <a:latin typeface="Calibri" panose="020F0502020204030204" pitchFamily="34" charset="0"/>
                <a:ea typeface="Calibri" panose="020F0502020204030204" pitchFamily="34" charset="0"/>
                <a:cs typeface="Calibri" panose="020F0502020204030204" pitchFamily="34" charset="0"/>
              </a:rPr>
              <a:t>Saved as a new csv file “tbl_homicide_count_per_100000.csv”</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330112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PLANNING</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4946500" cy="40412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i="0" dirty="0">
                <a:solidFill>
                  <a:schemeClr val="tx2">
                    <a:lumMod val="50000"/>
                  </a:schemeClr>
                </a:solidFill>
                <a:effectLst/>
                <a:latin typeface="+mj-lt"/>
              </a:rPr>
              <a:t>Color palette</a:t>
            </a:r>
          </a:p>
          <a:p>
            <a:pPr marL="285750" indent="-285750" algn="l">
              <a:buFont typeface="Wingdings" panose="05000000000000000000" pitchFamily="2" charset="2"/>
              <a:buChar char="§"/>
            </a:pPr>
            <a:r>
              <a:rPr lang="en-US" sz="2000" b="1" dirty="0">
                <a:solidFill>
                  <a:schemeClr val="tx2">
                    <a:lumMod val="50000"/>
                  </a:schemeClr>
                </a:solidFill>
                <a:latin typeface="+mj-lt"/>
              </a:rPr>
              <a:t>Mixed selection – light / gray / additional</a:t>
            </a: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
        <p:nvSpPr>
          <p:cNvPr id="3" name="Content Placeholder 2">
            <a:extLst>
              <a:ext uri="{FF2B5EF4-FFF2-40B4-BE49-F238E27FC236}">
                <a16:creationId xmlns:a16="http://schemas.microsoft.com/office/drawing/2014/main" id="{A8639995-286B-C21F-C859-1A8DD700EAA9}"/>
              </a:ext>
            </a:extLst>
          </p:cNvPr>
          <p:cNvSpPr txBox="1">
            <a:spLocks/>
          </p:cNvSpPr>
          <p:nvPr/>
        </p:nvSpPr>
        <p:spPr>
          <a:xfrm>
            <a:off x="6780355" y="1561272"/>
            <a:ext cx="4946500" cy="40412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i="0" dirty="0">
                <a:solidFill>
                  <a:schemeClr val="tx2">
                    <a:lumMod val="50000"/>
                  </a:schemeClr>
                </a:solidFill>
                <a:effectLst/>
                <a:latin typeface="+mj-lt"/>
              </a:rPr>
              <a:t>Expected Outcome - of the data analysis</a:t>
            </a:r>
          </a:p>
          <a:p>
            <a:pPr marL="285750" indent="-285750" algn="l">
              <a:buFont typeface="Wingdings" panose="05000000000000000000" pitchFamily="2" charset="2"/>
              <a:buChar char="§"/>
            </a:pPr>
            <a:r>
              <a:rPr lang="en-US" sz="2000" b="0" i="0" dirty="0">
                <a:solidFill>
                  <a:schemeClr val="tx2">
                    <a:lumMod val="50000"/>
                  </a:schemeClr>
                </a:solidFill>
                <a:effectLst/>
                <a:latin typeface="+mj-lt"/>
              </a:rPr>
              <a:t>What are at least THREE research questions you want to explore/answer in this data source?</a:t>
            </a:r>
          </a:p>
          <a:p>
            <a:pPr marL="742950" lvl="1" indent="-285750" algn="l">
              <a:buFont typeface="Wingdings" panose="05000000000000000000" pitchFamily="2" charset="2"/>
              <a:buChar char="§"/>
            </a:pPr>
            <a:r>
              <a:rPr lang="en-US" b="0" i="0" dirty="0">
                <a:solidFill>
                  <a:schemeClr val="tx2">
                    <a:lumMod val="50000"/>
                  </a:schemeClr>
                </a:solidFill>
                <a:effectLst/>
                <a:latin typeface="+mj-lt"/>
              </a:rPr>
              <a:t>How race / age data summaries</a:t>
            </a:r>
          </a:p>
          <a:p>
            <a:pPr marL="742950" lvl="1" indent="-285750" algn="l">
              <a:buFont typeface="Wingdings" panose="05000000000000000000" pitchFamily="2" charset="2"/>
              <a:buChar char="§"/>
            </a:pPr>
            <a:r>
              <a:rPr lang="en-US" b="0" i="0" dirty="0">
                <a:solidFill>
                  <a:schemeClr val="tx2">
                    <a:lumMod val="50000"/>
                  </a:schemeClr>
                </a:solidFill>
                <a:effectLst/>
                <a:latin typeface="+mj-lt"/>
              </a:rPr>
              <a:t>Homicide over a period of time</a:t>
            </a:r>
            <a:endParaRPr lang="en-US" dirty="0">
              <a:solidFill>
                <a:schemeClr val="tx2">
                  <a:lumMod val="50000"/>
                </a:schemeClr>
              </a:solidFill>
              <a:latin typeface="+mj-lt"/>
            </a:endParaRPr>
          </a:p>
          <a:p>
            <a:pPr marL="742950" lvl="1" indent="-285750" algn="l">
              <a:buFont typeface="Wingdings" panose="05000000000000000000" pitchFamily="2" charset="2"/>
              <a:buChar char="§"/>
            </a:pPr>
            <a:r>
              <a:rPr lang="en-US" dirty="0">
                <a:solidFill>
                  <a:schemeClr val="tx2">
                    <a:lumMod val="50000"/>
                  </a:schemeClr>
                </a:solidFill>
                <a:latin typeface="+mj-lt"/>
              </a:rPr>
              <a:t>Census data merge with homicide data to see population / demographic</a:t>
            </a:r>
            <a:endParaRPr lang="en-US" b="0" i="0" dirty="0">
              <a:solidFill>
                <a:schemeClr val="tx2">
                  <a:lumMod val="50000"/>
                </a:schemeClr>
              </a:solidFill>
              <a:effectLst/>
              <a:latin typeface="+mj-lt"/>
            </a:endParaRPr>
          </a:p>
          <a:p>
            <a:pPr marL="285750" indent="-285750" algn="l">
              <a:buFont typeface="Wingdings" panose="05000000000000000000" pitchFamily="2" charset="2"/>
              <a:buChar char="§"/>
            </a:pPr>
            <a:r>
              <a:rPr lang="en-US" sz="2000" b="1" i="0" dirty="0">
                <a:solidFill>
                  <a:schemeClr val="tx2">
                    <a:lumMod val="50000"/>
                  </a:schemeClr>
                </a:solidFill>
                <a:effectLst/>
                <a:latin typeface="+mj-lt"/>
              </a:rPr>
              <a:t>Additional Research Questions to Answer</a:t>
            </a:r>
          </a:p>
          <a:p>
            <a:pPr marL="742950" lvl="1" indent="-285750" algn="l">
              <a:buFont typeface="Wingdings" panose="05000000000000000000" pitchFamily="2" charset="2"/>
              <a:buChar char="§"/>
            </a:pPr>
            <a:r>
              <a:rPr lang="en-US" dirty="0">
                <a:solidFill>
                  <a:schemeClr val="tx2">
                    <a:lumMod val="50000"/>
                  </a:schemeClr>
                </a:solidFill>
                <a:latin typeface="+mj-lt"/>
              </a:rPr>
              <a:t>Per 100,000 rate of homicides</a:t>
            </a: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Tree>
    <p:extLst>
      <p:ext uri="{BB962C8B-B14F-4D97-AF65-F5344CB8AC3E}">
        <p14:creationId xmlns:p14="http://schemas.microsoft.com/office/powerpoint/2010/main" val="1688017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WEBSITE DEVELOPMENT</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4946500" cy="7506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Capturing the audience attention with a video background</a:t>
            </a: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pic>
        <p:nvPicPr>
          <p:cNvPr id="3" name="Picture 2" descr="A screen shot of a computer screen&#10;&#10;Description automatically generated">
            <a:extLst>
              <a:ext uri="{FF2B5EF4-FFF2-40B4-BE49-F238E27FC236}">
                <a16:creationId xmlns:a16="http://schemas.microsoft.com/office/drawing/2014/main" id="{4636D672-47BF-65EB-1309-24F01672DF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825" y="2568293"/>
            <a:ext cx="4617457" cy="3592225"/>
          </a:xfrm>
          <a:prstGeom prst="rect">
            <a:avLst/>
          </a:prstGeom>
        </p:spPr>
      </p:pic>
      <p:pic>
        <p:nvPicPr>
          <p:cNvPr id="4" name="Home page">
            <a:hlinkClick r:id="" action="ppaction://media"/>
            <a:extLst>
              <a:ext uri="{FF2B5EF4-FFF2-40B4-BE49-F238E27FC236}">
                <a16:creationId xmlns:a16="http://schemas.microsoft.com/office/drawing/2014/main" id="{EFD2BC72-40B4-F9E6-A8E1-92AA4490F1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30153" y="2568292"/>
            <a:ext cx="6429337" cy="3592225"/>
          </a:xfrm>
          <a:prstGeom prst="rect">
            <a:avLst/>
          </a:prstGeom>
        </p:spPr>
      </p:pic>
      <p:sp>
        <p:nvSpPr>
          <p:cNvPr id="5" name="Content Placeholder 2">
            <a:extLst>
              <a:ext uri="{FF2B5EF4-FFF2-40B4-BE49-F238E27FC236}">
                <a16:creationId xmlns:a16="http://schemas.microsoft.com/office/drawing/2014/main" id="{EEE7C9AC-07FF-C7B3-88E6-7E6F2964DEAB}"/>
              </a:ext>
            </a:extLst>
          </p:cNvPr>
          <p:cNvSpPr txBox="1">
            <a:spLocks/>
          </p:cNvSpPr>
          <p:nvPr/>
        </p:nvSpPr>
        <p:spPr>
          <a:xfrm>
            <a:off x="5727197" y="1496981"/>
            <a:ext cx="4946500" cy="7506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Respecting the Topic with the tones of color </a:t>
            </a: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Tree>
    <p:extLst>
      <p:ext uri="{BB962C8B-B14F-4D97-AF65-F5344CB8AC3E}">
        <p14:creationId xmlns:p14="http://schemas.microsoft.com/office/powerpoint/2010/main" val="223880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WEBSITE DEVELOPMENT</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4946500" cy="7506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Embedding </a:t>
            </a:r>
            <a:r>
              <a:rPr lang="en-US" sz="2000" b="1" dirty="0" err="1">
                <a:solidFill>
                  <a:schemeClr val="tx2">
                    <a:lumMod val="50000"/>
                  </a:schemeClr>
                </a:solidFill>
                <a:latin typeface="+mj-lt"/>
              </a:rPr>
              <a:t>Ydata</a:t>
            </a:r>
            <a:r>
              <a:rPr lang="en-US" sz="2000" b="1" dirty="0">
                <a:solidFill>
                  <a:schemeClr val="tx2">
                    <a:lumMod val="50000"/>
                  </a:schemeClr>
                </a:solidFill>
                <a:latin typeface="+mj-lt"/>
              </a:rPr>
              <a:t> for dataset profiling </a:t>
            </a: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
        <p:nvSpPr>
          <p:cNvPr id="5" name="Content Placeholder 2">
            <a:extLst>
              <a:ext uri="{FF2B5EF4-FFF2-40B4-BE49-F238E27FC236}">
                <a16:creationId xmlns:a16="http://schemas.microsoft.com/office/drawing/2014/main" id="{EEE7C9AC-07FF-C7B3-88E6-7E6F2964DEAB}"/>
              </a:ext>
            </a:extLst>
          </p:cNvPr>
          <p:cNvSpPr txBox="1">
            <a:spLocks/>
          </p:cNvSpPr>
          <p:nvPr/>
        </p:nvSpPr>
        <p:spPr>
          <a:xfrm>
            <a:off x="5727197" y="1496981"/>
            <a:ext cx="4946500" cy="7506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Overview of our dataset </a:t>
            </a:r>
          </a:p>
          <a:p>
            <a:pPr marL="342900" indent="-342900" algn="l">
              <a:buFont typeface="Arial" panose="020B0604020202020204" pitchFamily="34" charset="0"/>
              <a:buChar char="•"/>
            </a:pP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pic>
        <p:nvPicPr>
          <p:cNvPr id="6" name="Picture 5" descr="A screenshot of a computer&#10;&#10;Description automatically generated">
            <a:extLst>
              <a:ext uri="{FF2B5EF4-FFF2-40B4-BE49-F238E27FC236}">
                <a16:creationId xmlns:a16="http://schemas.microsoft.com/office/drawing/2014/main" id="{CEBA567C-5D59-A11C-7802-E00D8996F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181" y="2071307"/>
            <a:ext cx="8993220" cy="41406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4676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WEBSITE DEVELOPMENT</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2568539" cy="36241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Calling API  </a:t>
            </a: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sp>
        <p:nvSpPr>
          <p:cNvPr id="5" name="Content Placeholder 2">
            <a:extLst>
              <a:ext uri="{FF2B5EF4-FFF2-40B4-BE49-F238E27FC236}">
                <a16:creationId xmlns:a16="http://schemas.microsoft.com/office/drawing/2014/main" id="{EEE7C9AC-07FF-C7B3-88E6-7E6F2964DEAB}"/>
              </a:ext>
            </a:extLst>
          </p:cNvPr>
          <p:cNvSpPr txBox="1">
            <a:spLocks/>
          </p:cNvSpPr>
          <p:nvPr/>
        </p:nvSpPr>
        <p:spPr>
          <a:xfrm>
            <a:off x="5727197" y="1496981"/>
            <a:ext cx="4946500" cy="7506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Tableau page </a:t>
            </a:r>
          </a:p>
          <a:p>
            <a:pPr marL="342900" indent="-342900" algn="l">
              <a:buFont typeface="Arial" panose="020B0604020202020204" pitchFamily="34" charset="0"/>
              <a:buChar char="•"/>
            </a:pP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pic>
        <p:nvPicPr>
          <p:cNvPr id="3" name="Picture 2">
            <a:extLst>
              <a:ext uri="{FF2B5EF4-FFF2-40B4-BE49-F238E27FC236}">
                <a16:creationId xmlns:a16="http://schemas.microsoft.com/office/drawing/2014/main" id="{4987FF68-F963-C7C9-F8F4-E92046BAE0E7}"/>
              </a:ext>
            </a:extLst>
          </p:cNvPr>
          <p:cNvPicPr>
            <a:picLocks noChangeAspect="1"/>
          </p:cNvPicPr>
          <p:nvPr/>
        </p:nvPicPr>
        <p:blipFill>
          <a:blip r:embed="rId4"/>
          <a:stretch>
            <a:fillRect/>
          </a:stretch>
        </p:blipFill>
        <p:spPr>
          <a:xfrm>
            <a:off x="542723" y="2117378"/>
            <a:ext cx="4428150" cy="3541551"/>
          </a:xfrm>
          <a:prstGeom prst="rect">
            <a:avLst/>
          </a:prstGeom>
        </p:spPr>
      </p:pic>
      <p:pic>
        <p:nvPicPr>
          <p:cNvPr id="4" name="Tableau">
            <a:hlinkClick r:id="" action="ppaction://media"/>
            <a:extLst>
              <a:ext uri="{FF2B5EF4-FFF2-40B4-BE49-F238E27FC236}">
                <a16:creationId xmlns:a16="http://schemas.microsoft.com/office/drawing/2014/main" id="{70388C32-CB04-244D-261A-555428BCEF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64038" y="2117377"/>
            <a:ext cx="6201471" cy="3411340"/>
          </a:xfrm>
          <a:prstGeom prst="rect">
            <a:avLst/>
          </a:prstGeom>
        </p:spPr>
      </p:pic>
    </p:spTree>
    <p:extLst>
      <p:ext uri="{BB962C8B-B14F-4D97-AF65-F5344CB8AC3E}">
        <p14:creationId xmlns:p14="http://schemas.microsoft.com/office/powerpoint/2010/main" val="12609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WEBSITE DEVELOPMENT</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3517445" cy="9783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solidFill>
                  <a:schemeClr val="tx2">
                    <a:lumMod val="50000"/>
                  </a:schemeClr>
                </a:solidFill>
                <a:latin typeface="+mj-lt"/>
              </a:rPr>
              <a:t>Prediction form Challenges   </a:t>
            </a:r>
            <a:endParaRPr lang="en-US" sz="2000" b="1" i="0" dirty="0">
              <a:solidFill>
                <a:schemeClr val="tx2">
                  <a:lumMod val="50000"/>
                </a:schemeClr>
              </a:solidFill>
              <a:effectLst/>
              <a:latin typeface="+mj-lt"/>
            </a:endParaRPr>
          </a:p>
          <a:p>
            <a:pPr marL="285750" indent="-285750" algn="l">
              <a:buFont typeface="Wingdings" panose="05000000000000000000" pitchFamily="2" charset="2"/>
              <a:buChar char="§"/>
            </a:pPr>
            <a:endParaRPr lang="en-US" sz="2000" b="1" dirty="0">
              <a:solidFill>
                <a:schemeClr val="tx2">
                  <a:lumMod val="50000"/>
                </a:schemeClr>
              </a:solidFill>
              <a:latin typeface="+mj-lt"/>
            </a:endParaRPr>
          </a:p>
          <a:p>
            <a:pPr marL="742950" lvl="1" indent="-285750" algn="l">
              <a:buFont typeface="Wingdings" panose="05000000000000000000" pitchFamily="2" charset="2"/>
              <a:buChar char="§"/>
            </a:pPr>
            <a:endParaRPr lang="en-US" dirty="0">
              <a:solidFill>
                <a:schemeClr val="tx2">
                  <a:lumMod val="50000"/>
                </a:schemeClr>
              </a:solidFill>
              <a:latin typeface="+mj-lt"/>
            </a:endParaRPr>
          </a:p>
        </p:txBody>
      </p:sp>
      <p:pic>
        <p:nvPicPr>
          <p:cNvPr id="6" name="Picture 5">
            <a:extLst>
              <a:ext uri="{FF2B5EF4-FFF2-40B4-BE49-F238E27FC236}">
                <a16:creationId xmlns:a16="http://schemas.microsoft.com/office/drawing/2014/main" id="{21E5431B-B6E8-C3E5-BCE4-4BCBA555C344}"/>
              </a:ext>
            </a:extLst>
          </p:cNvPr>
          <p:cNvPicPr>
            <a:picLocks noChangeAspect="1"/>
          </p:cNvPicPr>
          <p:nvPr/>
        </p:nvPicPr>
        <p:blipFill>
          <a:blip r:embed="rId2"/>
          <a:stretch>
            <a:fillRect/>
          </a:stretch>
        </p:blipFill>
        <p:spPr>
          <a:xfrm>
            <a:off x="361660" y="2868522"/>
            <a:ext cx="3816306" cy="3423867"/>
          </a:xfrm>
          <a:prstGeom prst="rect">
            <a:avLst/>
          </a:prstGeom>
        </p:spPr>
      </p:pic>
      <p:pic>
        <p:nvPicPr>
          <p:cNvPr id="9" name="Picture 8">
            <a:extLst>
              <a:ext uri="{FF2B5EF4-FFF2-40B4-BE49-F238E27FC236}">
                <a16:creationId xmlns:a16="http://schemas.microsoft.com/office/drawing/2014/main" id="{B683AEC4-735B-0A49-0FFF-C8DA7BC3EB25}"/>
              </a:ext>
            </a:extLst>
          </p:cNvPr>
          <p:cNvPicPr>
            <a:picLocks noChangeAspect="1"/>
          </p:cNvPicPr>
          <p:nvPr/>
        </p:nvPicPr>
        <p:blipFill>
          <a:blip r:embed="rId3"/>
          <a:stretch>
            <a:fillRect/>
          </a:stretch>
        </p:blipFill>
        <p:spPr>
          <a:xfrm>
            <a:off x="4611675" y="2846956"/>
            <a:ext cx="3464039" cy="3423867"/>
          </a:xfrm>
          <a:prstGeom prst="rect">
            <a:avLst/>
          </a:prstGeom>
        </p:spPr>
      </p:pic>
      <p:pic>
        <p:nvPicPr>
          <p:cNvPr id="12" name="Picture 11">
            <a:extLst>
              <a:ext uri="{FF2B5EF4-FFF2-40B4-BE49-F238E27FC236}">
                <a16:creationId xmlns:a16="http://schemas.microsoft.com/office/drawing/2014/main" id="{5FAD5018-E15F-3CC4-B436-D7F6C4B2A22A}"/>
              </a:ext>
            </a:extLst>
          </p:cNvPr>
          <p:cNvPicPr>
            <a:picLocks noChangeAspect="1"/>
          </p:cNvPicPr>
          <p:nvPr/>
        </p:nvPicPr>
        <p:blipFill>
          <a:blip r:embed="rId4"/>
          <a:stretch>
            <a:fillRect/>
          </a:stretch>
        </p:blipFill>
        <p:spPr>
          <a:xfrm>
            <a:off x="8509423" y="2846955"/>
            <a:ext cx="3550303" cy="3423867"/>
          </a:xfrm>
          <a:prstGeom prst="rect">
            <a:avLst/>
          </a:prstGeom>
        </p:spPr>
      </p:pic>
    </p:spTree>
    <p:extLst>
      <p:ext uri="{BB962C8B-B14F-4D97-AF65-F5344CB8AC3E}">
        <p14:creationId xmlns:p14="http://schemas.microsoft.com/office/powerpoint/2010/main" val="3147877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7721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2" name="Picture 1"/>
          <p:cNvPicPr>
            <a:picLocks noChangeAspect="1"/>
          </p:cNvPicPr>
          <p:nvPr/>
        </p:nvPicPr>
        <p:blipFill>
          <a:blip r:embed="rId2"/>
          <a:stretch>
            <a:fillRect/>
          </a:stretch>
        </p:blipFill>
        <p:spPr>
          <a:xfrm>
            <a:off x="805574" y="1200421"/>
            <a:ext cx="4875418" cy="2792154"/>
          </a:xfrm>
          <a:prstGeom prst="rect">
            <a:avLst/>
          </a:prstGeom>
        </p:spPr>
      </p:pic>
      <p:sp>
        <p:nvSpPr>
          <p:cNvPr id="4" name="TextBox 3"/>
          <p:cNvSpPr txBox="1"/>
          <p:nvPr/>
        </p:nvSpPr>
        <p:spPr>
          <a:xfrm>
            <a:off x="7029974" y="1451295"/>
            <a:ext cx="4085439" cy="369332"/>
          </a:xfrm>
          <a:prstGeom prst="rect">
            <a:avLst/>
          </a:prstGeom>
          <a:noFill/>
        </p:spPr>
        <p:txBody>
          <a:bodyPr wrap="square" rtlCol="0">
            <a:spAutoFit/>
          </a:bodyPr>
          <a:lstStyle/>
          <a:p>
            <a:r>
              <a:rPr lang="en-US" dirty="0"/>
              <a:t>Read in the CSV file for machine learning</a:t>
            </a:r>
          </a:p>
        </p:txBody>
      </p:sp>
      <p:sp>
        <p:nvSpPr>
          <p:cNvPr id="6" name="TextBox 5"/>
          <p:cNvSpPr txBox="1"/>
          <p:nvPr/>
        </p:nvSpPr>
        <p:spPr>
          <a:xfrm>
            <a:off x="6895750" y="4932727"/>
            <a:ext cx="4832059" cy="646331"/>
          </a:xfrm>
          <a:prstGeom prst="rect">
            <a:avLst/>
          </a:prstGeom>
          <a:noFill/>
        </p:spPr>
        <p:txBody>
          <a:bodyPr wrap="square" rtlCol="0">
            <a:spAutoFit/>
          </a:bodyPr>
          <a:lstStyle/>
          <a:p>
            <a:r>
              <a:rPr lang="en-US" dirty="0"/>
              <a:t>Select columns from the DF that will be use for machine learning and put them in a </a:t>
            </a:r>
            <a:r>
              <a:rPr lang="en-US" dirty="0" err="1"/>
              <a:t>DataFrame</a:t>
            </a:r>
            <a:r>
              <a:rPr lang="en-US" dirty="0"/>
              <a:t> </a:t>
            </a:r>
          </a:p>
        </p:txBody>
      </p:sp>
      <p:pic>
        <p:nvPicPr>
          <p:cNvPr id="7" name="Picture 6"/>
          <p:cNvPicPr>
            <a:picLocks noChangeAspect="1"/>
          </p:cNvPicPr>
          <p:nvPr/>
        </p:nvPicPr>
        <p:blipFill>
          <a:blip r:embed="rId3"/>
          <a:stretch>
            <a:fillRect/>
          </a:stretch>
        </p:blipFill>
        <p:spPr>
          <a:xfrm>
            <a:off x="805574" y="4101446"/>
            <a:ext cx="5452614" cy="2613513"/>
          </a:xfrm>
          <a:prstGeom prst="rect">
            <a:avLst/>
          </a:prstGeom>
        </p:spPr>
      </p:pic>
    </p:spTree>
    <p:extLst>
      <p:ext uri="{BB962C8B-B14F-4D97-AF65-F5344CB8AC3E}">
        <p14:creationId xmlns:p14="http://schemas.microsoft.com/office/powerpoint/2010/main" val="3931142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80114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4" name="Picture 3"/>
          <p:cNvPicPr>
            <a:picLocks noChangeAspect="1"/>
          </p:cNvPicPr>
          <p:nvPr/>
        </p:nvPicPr>
        <p:blipFill>
          <a:blip r:embed="rId2"/>
          <a:stretch>
            <a:fillRect/>
          </a:stretch>
        </p:blipFill>
        <p:spPr>
          <a:xfrm>
            <a:off x="576738" y="1086738"/>
            <a:ext cx="5060664" cy="2805754"/>
          </a:xfrm>
          <a:prstGeom prst="rect">
            <a:avLst/>
          </a:prstGeom>
        </p:spPr>
      </p:pic>
      <p:pic>
        <p:nvPicPr>
          <p:cNvPr id="5" name="Picture 4"/>
          <p:cNvPicPr>
            <a:picLocks noChangeAspect="1"/>
          </p:cNvPicPr>
          <p:nvPr/>
        </p:nvPicPr>
        <p:blipFill>
          <a:blip r:embed="rId3"/>
          <a:stretch>
            <a:fillRect/>
          </a:stretch>
        </p:blipFill>
        <p:spPr>
          <a:xfrm>
            <a:off x="576738" y="4085439"/>
            <a:ext cx="5060664" cy="2625754"/>
          </a:xfrm>
          <a:prstGeom prst="rect">
            <a:avLst/>
          </a:prstGeom>
        </p:spPr>
      </p:pic>
      <p:sp>
        <p:nvSpPr>
          <p:cNvPr id="6" name="TextBox 5"/>
          <p:cNvSpPr txBox="1"/>
          <p:nvPr/>
        </p:nvSpPr>
        <p:spPr>
          <a:xfrm>
            <a:off x="6082018" y="1770077"/>
            <a:ext cx="5914239" cy="1200329"/>
          </a:xfrm>
          <a:prstGeom prst="rect">
            <a:avLst/>
          </a:prstGeom>
          <a:noFill/>
        </p:spPr>
        <p:txBody>
          <a:bodyPr wrap="square" rtlCol="0">
            <a:spAutoFit/>
          </a:bodyPr>
          <a:lstStyle/>
          <a:p>
            <a:r>
              <a:rPr lang="en-US" dirty="0"/>
              <a:t>"We have designated 'disposition' as the target variable for our machine learning task. Consequently, we transformed the values in this column into a binary format, where 1 represents 'arrest made' and 0 signifies 'no arrest'."</a:t>
            </a:r>
          </a:p>
        </p:txBody>
      </p:sp>
      <p:sp>
        <p:nvSpPr>
          <p:cNvPr id="7" name="TextBox 6"/>
          <p:cNvSpPr txBox="1"/>
          <p:nvPr/>
        </p:nvSpPr>
        <p:spPr>
          <a:xfrm>
            <a:off x="6392411" y="4085439"/>
            <a:ext cx="5217952" cy="923330"/>
          </a:xfrm>
          <a:prstGeom prst="rect">
            <a:avLst/>
          </a:prstGeom>
          <a:noFill/>
        </p:spPr>
        <p:txBody>
          <a:bodyPr wrap="square" rtlCol="0">
            <a:spAutoFit/>
          </a:bodyPr>
          <a:lstStyle/>
          <a:p>
            <a:r>
              <a:rPr lang="en-US" dirty="0"/>
              <a:t>Count the unique values of each categorical column in the DF, followed by applying One Hot Coding to these columns. </a:t>
            </a:r>
          </a:p>
        </p:txBody>
      </p:sp>
    </p:spTree>
    <p:extLst>
      <p:ext uri="{BB962C8B-B14F-4D97-AF65-F5344CB8AC3E}">
        <p14:creationId xmlns:p14="http://schemas.microsoft.com/office/powerpoint/2010/main" val="856357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5"/>
            <a:ext cx="10515600" cy="7793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5" name="Picture 4"/>
          <p:cNvPicPr>
            <a:picLocks noChangeAspect="1"/>
          </p:cNvPicPr>
          <p:nvPr/>
        </p:nvPicPr>
        <p:blipFill>
          <a:blip r:embed="rId2"/>
          <a:stretch>
            <a:fillRect/>
          </a:stretch>
        </p:blipFill>
        <p:spPr>
          <a:xfrm>
            <a:off x="6550897" y="1200421"/>
            <a:ext cx="5449060" cy="2600688"/>
          </a:xfrm>
          <a:prstGeom prst="rect">
            <a:avLst/>
          </a:prstGeom>
        </p:spPr>
      </p:pic>
      <p:sp>
        <p:nvSpPr>
          <p:cNvPr id="6" name="TextBox 5"/>
          <p:cNvSpPr txBox="1"/>
          <p:nvPr/>
        </p:nvSpPr>
        <p:spPr>
          <a:xfrm>
            <a:off x="6451134" y="4236440"/>
            <a:ext cx="6602136" cy="1477328"/>
          </a:xfrm>
          <a:prstGeom prst="rect">
            <a:avLst/>
          </a:prstGeom>
          <a:noFill/>
        </p:spPr>
        <p:txBody>
          <a:bodyPr wrap="square" rtlCol="0">
            <a:spAutoFit/>
          </a:bodyPr>
          <a:lstStyle/>
          <a:p>
            <a:r>
              <a:rPr lang="en-US" dirty="0"/>
              <a:t>The correlation between disposition and all other variables:</a:t>
            </a:r>
          </a:p>
          <a:p>
            <a:pPr marL="285750" indent="-285750">
              <a:buFontTx/>
              <a:buChar char="-"/>
            </a:pPr>
            <a:r>
              <a:rPr lang="en-US" dirty="0"/>
              <a:t>Chicago: 16%</a:t>
            </a:r>
          </a:p>
          <a:p>
            <a:pPr marL="285750" indent="-285750">
              <a:buFontTx/>
              <a:buChar char="-"/>
            </a:pPr>
            <a:r>
              <a:rPr lang="en-US" dirty="0"/>
              <a:t>IL: 16%</a:t>
            </a:r>
          </a:p>
          <a:p>
            <a:pPr marL="285750" indent="-285750">
              <a:buFontTx/>
              <a:buChar char="-"/>
            </a:pPr>
            <a:r>
              <a:rPr lang="en-US" dirty="0"/>
              <a:t>Victim Race: white: 11%</a:t>
            </a:r>
          </a:p>
          <a:p>
            <a:pPr marL="285750" indent="-285750">
              <a:buFontTx/>
              <a:buChar char="-"/>
            </a:pPr>
            <a:r>
              <a:rPr lang="en-US" dirty="0" err="1"/>
              <a:t>Victim_sex</a:t>
            </a:r>
            <a:r>
              <a:rPr lang="en-US" dirty="0"/>
              <a:t>: Female: 10% </a:t>
            </a:r>
          </a:p>
        </p:txBody>
      </p:sp>
      <p:pic>
        <p:nvPicPr>
          <p:cNvPr id="7" name="Picture 6"/>
          <p:cNvPicPr>
            <a:picLocks noChangeAspect="1"/>
          </p:cNvPicPr>
          <p:nvPr/>
        </p:nvPicPr>
        <p:blipFill>
          <a:blip r:embed="rId3"/>
          <a:stretch>
            <a:fillRect/>
          </a:stretch>
        </p:blipFill>
        <p:spPr>
          <a:xfrm>
            <a:off x="306094" y="1206764"/>
            <a:ext cx="5922858" cy="5093368"/>
          </a:xfrm>
          <a:prstGeom prst="rect">
            <a:avLst/>
          </a:prstGeom>
        </p:spPr>
      </p:pic>
    </p:spTree>
    <p:extLst>
      <p:ext uri="{BB962C8B-B14F-4D97-AF65-F5344CB8AC3E}">
        <p14:creationId xmlns:p14="http://schemas.microsoft.com/office/powerpoint/2010/main" val="729860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Meet Our Team</a:t>
            </a:r>
            <a:endParaRPr lang="en-US" sz="4000" dirty="0">
              <a:solidFill>
                <a:schemeClr val="tx2">
                  <a:lumMod val="50000"/>
                </a:schemeClr>
              </a:solidFill>
            </a:endParaRPr>
          </a:p>
        </p:txBody>
      </p:sp>
      <p:sp>
        <p:nvSpPr>
          <p:cNvPr id="12" name="Subtitle 2">
            <a:extLst>
              <a:ext uri="{FF2B5EF4-FFF2-40B4-BE49-F238E27FC236}">
                <a16:creationId xmlns:a16="http://schemas.microsoft.com/office/drawing/2014/main" id="{C2C466BB-FC73-EB5C-E29C-581BC03E1EEF}"/>
              </a:ext>
            </a:extLst>
          </p:cNvPr>
          <p:cNvSpPr txBox="1">
            <a:spLocks/>
          </p:cNvSpPr>
          <p:nvPr/>
        </p:nvSpPr>
        <p:spPr>
          <a:xfrm>
            <a:off x="1961905" y="1713793"/>
            <a:ext cx="3741683" cy="350409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tx2">
                    <a:lumMod val="50000"/>
                  </a:schemeClr>
                </a:solidFill>
              </a:rPr>
              <a:t>Project Team Student Members :</a:t>
            </a:r>
          </a:p>
          <a:p>
            <a:pPr marL="342900" indent="-342900" algn="l">
              <a:buFont typeface="Wingdings" panose="05000000000000000000" pitchFamily="2" charset="2"/>
              <a:buChar char="§"/>
            </a:pPr>
            <a:r>
              <a:rPr lang="en-US" dirty="0">
                <a:solidFill>
                  <a:schemeClr val="tx2">
                    <a:lumMod val="50000"/>
                  </a:schemeClr>
                </a:solidFill>
              </a:rPr>
              <a:t>Carlos Delarosa</a:t>
            </a:r>
          </a:p>
          <a:p>
            <a:pPr marL="342900" indent="-342900" algn="l">
              <a:buFont typeface="Wingdings" panose="05000000000000000000" pitchFamily="2" charset="2"/>
              <a:buChar char="§"/>
            </a:pPr>
            <a:r>
              <a:rPr lang="en-US" dirty="0">
                <a:solidFill>
                  <a:schemeClr val="tx2">
                    <a:lumMod val="50000"/>
                  </a:schemeClr>
                </a:solidFill>
              </a:rPr>
              <a:t>Raj Agrawal</a:t>
            </a:r>
          </a:p>
          <a:p>
            <a:pPr marL="342900" indent="-342900" algn="l">
              <a:buFont typeface="Wingdings" panose="05000000000000000000" pitchFamily="2" charset="2"/>
              <a:buChar char="§"/>
            </a:pPr>
            <a:r>
              <a:rPr lang="en-US" dirty="0">
                <a:solidFill>
                  <a:schemeClr val="tx2">
                    <a:lumMod val="50000"/>
                  </a:schemeClr>
                </a:solidFill>
              </a:rPr>
              <a:t>Ann Ly</a:t>
            </a:r>
          </a:p>
          <a:p>
            <a:pPr marL="342900" indent="-342900" algn="l">
              <a:buFont typeface="Wingdings" panose="05000000000000000000" pitchFamily="2" charset="2"/>
              <a:buChar char="§"/>
            </a:pPr>
            <a:r>
              <a:rPr lang="en-US" dirty="0">
                <a:solidFill>
                  <a:schemeClr val="tx2">
                    <a:lumMod val="50000"/>
                  </a:schemeClr>
                </a:solidFill>
              </a:rPr>
              <a:t>John Banowsky</a:t>
            </a:r>
          </a:p>
        </p:txBody>
      </p:sp>
      <p:sp>
        <p:nvSpPr>
          <p:cNvPr id="13" name="Subtitle 2">
            <a:extLst>
              <a:ext uri="{FF2B5EF4-FFF2-40B4-BE49-F238E27FC236}">
                <a16:creationId xmlns:a16="http://schemas.microsoft.com/office/drawing/2014/main" id="{9FE2893E-D18A-9628-1F39-609D74906B91}"/>
              </a:ext>
            </a:extLst>
          </p:cNvPr>
          <p:cNvSpPr txBox="1">
            <a:spLocks/>
          </p:cNvSpPr>
          <p:nvPr/>
        </p:nvSpPr>
        <p:spPr>
          <a:xfrm>
            <a:off x="7177688" y="1713792"/>
            <a:ext cx="3741683" cy="35040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tx2">
                    <a:lumMod val="50000"/>
                  </a:schemeClr>
                </a:solidFill>
              </a:rPr>
              <a:t>Faculty :</a:t>
            </a:r>
          </a:p>
          <a:p>
            <a:pPr marL="342900" indent="-342900" algn="l">
              <a:buFont typeface="Wingdings" panose="05000000000000000000" pitchFamily="2" charset="2"/>
              <a:buChar char="§"/>
            </a:pPr>
            <a:r>
              <a:rPr lang="en-US" dirty="0">
                <a:solidFill>
                  <a:schemeClr val="tx2">
                    <a:lumMod val="50000"/>
                  </a:schemeClr>
                </a:solidFill>
              </a:rPr>
              <a:t>Alex Booth - Instructure</a:t>
            </a:r>
          </a:p>
          <a:p>
            <a:pPr marL="342900" indent="-342900" algn="l">
              <a:buFont typeface="Wingdings" panose="05000000000000000000" pitchFamily="2" charset="2"/>
              <a:buChar char="§"/>
            </a:pPr>
            <a:r>
              <a:rPr lang="en-US" dirty="0">
                <a:solidFill>
                  <a:schemeClr val="tx2">
                    <a:lumMod val="50000"/>
                  </a:schemeClr>
                </a:solidFill>
              </a:rPr>
              <a:t>Sherhone Grant - TA</a:t>
            </a:r>
          </a:p>
          <a:p>
            <a:pPr marL="342900" indent="-342900" algn="l">
              <a:buFont typeface="Wingdings" panose="05000000000000000000" pitchFamily="2" charset="2"/>
              <a:buChar char="§"/>
            </a:pPr>
            <a:r>
              <a:rPr lang="en-US" dirty="0">
                <a:solidFill>
                  <a:schemeClr val="tx2">
                    <a:lumMod val="50000"/>
                  </a:schemeClr>
                </a:solidFill>
              </a:rPr>
              <a:t>Sean Fleming - SSM</a:t>
            </a:r>
          </a:p>
        </p:txBody>
      </p:sp>
    </p:spTree>
    <p:extLst>
      <p:ext uri="{BB962C8B-B14F-4D97-AF65-F5344CB8AC3E}">
        <p14:creationId xmlns:p14="http://schemas.microsoft.com/office/powerpoint/2010/main" val="384285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5"/>
            <a:ext cx="10515600" cy="8301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4" name="Picture 3"/>
          <p:cNvPicPr>
            <a:picLocks noChangeAspect="1"/>
          </p:cNvPicPr>
          <p:nvPr/>
        </p:nvPicPr>
        <p:blipFill>
          <a:blip r:embed="rId2"/>
          <a:stretch>
            <a:fillRect/>
          </a:stretch>
        </p:blipFill>
        <p:spPr>
          <a:xfrm>
            <a:off x="946542" y="1200421"/>
            <a:ext cx="4940805" cy="5464484"/>
          </a:xfrm>
          <a:prstGeom prst="rect">
            <a:avLst/>
          </a:prstGeom>
        </p:spPr>
      </p:pic>
      <p:sp>
        <p:nvSpPr>
          <p:cNvPr id="5" name="TextBox 4"/>
          <p:cNvSpPr txBox="1"/>
          <p:nvPr/>
        </p:nvSpPr>
        <p:spPr>
          <a:xfrm>
            <a:off x="6350466" y="2390862"/>
            <a:ext cx="4798503" cy="1200329"/>
          </a:xfrm>
          <a:prstGeom prst="rect">
            <a:avLst/>
          </a:prstGeom>
          <a:noFill/>
        </p:spPr>
        <p:txBody>
          <a:bodyPr wrap="square" rtlCol="0">
            <a:spAutoFit/>
          </a:bodyPr>
          <a:lstStyle/>
          <a:p>
            <a:r>
              <a:rPr lang="en-US" dirty="0"/>
              <a:t>-    Set “disposition” as the target variable: Y</a:t>
            </a:r>
          </a:p>
          <a:p>
            <a:pPr marL="285750" indent="-285750">
              <a:buFontTx/>
              <a:buChar char="-"/>
            </a:pPr>
            <a:r>
              <a:rPr lang="en-US" dirty="0"/>
              <a:t>Create out train/test set using </a:t>
            </a:r>
            <a:r>
              <a:rPr lang="en-US" dirty="0" err="1"/>
              <a:t>train_test_split</a:t>
            </a:r>
            <a:r>
              <a:rPr lang="en-US" dirty="0"/>
              <a:t> function</a:t>
            </a:r>
          </a:p>
          <a:p>
            <a:pPr marL="285750" indent="-285750">
              <a:buFontTx/>
              <a:buChar char="-"/>
            </a:pPr>
            <a:r>
              <a:rPr lang="en-US" dirty="0"/>
              <a:t>Fit the model</a:t>
            </a:r>
          </a:p>
        </p:txBody>
      </p:sp>
    </p:spTree>
    <p:extLst>
      <p:ext uri="{BB962C8B-B14F-4D97-AF65-F5344CB8AC3E}">
        <p14:creationId xmlns:p14="http://schemas.microsoft.com/office/powerpoint/2010/main" val="1218355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71405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 </a:t>
            </a:r>
            <a:endParaRPr lang="en-US" sz="4000" dirty="0">
              <a:solidFill>
                <a:schemeClr val="tx2">
                  <a:lumMod val="50000"/>
                </a:schemeClr>
              </a:solidFill>
            </a:endParaRPr>
          </a:p>
        </p:txBody>
      </p:sp>
      <p:pic>
        <p:nvPicPr>
          <p:cNvPr id="4" name="Picture 3"/>
          <p:cNvPicPr>
            <a:picLocks noChangeAspect="1"/>
          </p:cNvPicPr>
          <p:nvPr/>
        </p:nvPicPr>
        <p:blipFill>
          <a:blip r:embed="rId2"/>
          <a:stretch>
            <a:fillRect/>
          </a:stretch>
        </p:blipFill>
        <p:spPr>
          <a:xfrm>
            <a:off x="89666" y="1080894"/>
            <a:ext cx="3553711" cy="3533051"/>
          </a:xfrm>
          <a:prstGeom prst="rect">
            <a:avLst/>
          </a:prstGeom>
        </p:spPr>
      </p:pic>
      <p:pic>
        <p:nvPicPr>
          <p:cNvPr id="5" name="Picture 4"/>
          <p:cNvPicPr>
            <a:picLocks noChangeAspect="1"/>
          </p:cNvPicPr>
          <p:nvPr/>
        </p:nvPicPr>
        <p:blipFill>
          <a:blip r:embed="rId3"/>
          <a:stretch>
            <a:fillRect/>
          </a:stretch>
        </p:blipFill>
        <p:spPr>
          <a:xfrm>
            <a:off x="421890" y="4823670"/>
            <a:ext cx="2491286" cy="1925273"/>
          </a:xfrm>
          <a:prstGeom prst="rect">
            <a:avLst/>
          </a:prstGeom>
        </p:spPr>
      </p:pic>
      <p:sp>
        <p:nvSpPr>
          <p:cNvPr id="7" name="TextBox 6"/>
          <p:cNvSpPr txBox="1"/>
          <p:nvPr/>
        </p:nvSpPr>
        <p:spPr>
          <a:xfrm>
            <a:off x="4118994" y="1283516"/>
            <a:ext cx="7281645" cy="3970318"/>
          </a:xfrm>
          <a:prstGeom prst="rect">
            <a:avLst/>
          </a:prstGeom>
          <a:noFill/>
        </p:spPr>
        <p:txBody>
          <a:bodyPr wrap="square" rtlCol="0">
            <a:spAutoFit/>
          </a:bodyPr>
          <a:lstStyle/>
          <a:p>
            <a:r>
              <a:rPr lang="en-US" dirty="0"/>
              <a:t>				KNN Model: 	</a:t>
            </a:r>
          </a:p>
          <a:p>
            <a:r>
              <a:rPr lang="en-US" dirty="0"/>
              <a:t>Precision 	</a:t>
            </a:r>
          </a:p>
          <a:p>
            <a:r>
              <a:rPr lang="en-US" dirty="0"/>
              <a:t>	Arrest(1): 60% in testing  vs.   65% in training model</a:t>
            </a:r>
          </a:p>
          <a:p>
            <a:r>
              <a:rPr lang="en-US" dirty="0"/>
              <a:t>	No Arrest(0):	61 % vs. 65% in training model</a:t>
            </a:r>
          </a:p>
          <a:p>
            <a:r>
              <a:rPr lang="en-US" dirty="0"/>
              <a:t>Recall:</a:t>
            </a:r>
          </a:p>
          <a:p>
            <a:r>
              <a:rPr lang="en-US" dirty="0"/>
              <a:t>	Arrest: 57% in testing vs. 61% in training model</a:t>
            </a:r>
          </a:p>
          <a:p>
            <a:r>
              <a:rPr lang="en-US" dirty="0"/>
              <a:t>	No Arrest: 64% in testing vs. 67% in training model</a:t>
            </a:r>
          </a:p>
          <a:p>
            <a:r>
              <a:rPr lang="en-US" dirty="0"/>
              <a:t>F1:  	Arrest: 59% in testing vs. 63% in training model </a:t>
            </a:r>
          </a:p>
          <a:p>
            <a:r>
              <a:rPr lang="en-US" dirty="0"/>
              <a:t>	No Arrest: 62% in testing vs. 66% in training model </a:t>
            </a:r>
          </a:p>
          <a:p>
            <a:endParaRPr lang="en-US" dirty="0"/>
          </a:p>
          <a:p>
            <a:r>
              <a:rPr lang="en-US" dirty="0"/>
              <a:t>Accuracy: 61% for testing model and 64% for training set.</a:t>
            </a:r>
          </a:p>
          <a:p>
            <a:r>
              <a:rPr lang="en-US" dirty="0"/>
              <a:t>AUC score is 64% ----  the model is performing slightly better than random guessing, but it’s still not providing a strong level of discrimination between all the classes. </a:t>
            </a:r>
          </a:p>
        </p:txBody>
      </p:sp>
    </p:spTree>
    <p:extLst>
      <p:ext uri="{BB962C8B-B14F-4D97-AF65-F5344CB8AC3E}">
        <p14:creationId xmlns:p14="http://schemas.microsoft.com/office/powerpoint/2010/main" val="3170557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5"/>
            <a:ext cx="10515600" cy="8170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2" name="Picture 1"/>
          <p:cNvPicPr>
            <a:picLocks noChangeAspect="1"/>
          </p:cNvPicPr>
          <p:nvPr/>
        </p:nvPicPr>
        <p:blipFill>
          <a:blip r:embed="rId2"/>
          <a:stretch>
            <a:fillRect/>
          </a:stretch>
        </p:blipFill>
        <p:spPr>
          <a:xfrm>
            <a:off x="355050" y="1362786"/>
            <a:ext cx="3821145" cy="4249449"/>
          </a:xfrm>
          <a:prstGeom prst="rect">
            <a:avLst/>
          </a:prstGeom>
        </p:spPr>
      </p:pic>
      <p:pic>
        <p:nvPicPr>
          <p:cNvPr id="3" name="Picture 2"/>
          <p:cNvPicPr>
            <a:picLocks noChangeAspect="1"/>
          </p:cNvPicPr>
          <p:nvPr/>
        </p:nvPicPr>
        <p:blipFill>
          <a:blip r:embed="rId3"/>
          <a:stretch>
            <a:fillRect/>
          </a:stretch>
        </p:blipFill>
        <p:spPr>
          <a:xfrm>
            <a:off x="4407582" y="1362786"/>
            <a:ext cx="4141634" cy="3263105"/>
          </a:xfrm>
          <a:prstGeom prst="rect">
            <a:avLst/>
          </a:prstGeom>
        </p:spPr>
      </p:pic>
      <p:sp>
        <p:nvSpPr>
          <p:cNvPr id="4" name="TextBox 3"/>
          <p:cNvSpPr txBox="1"/>
          <p:nvPr/>
        </p:nvSpPr>
        <p:spPr>
          <a:xfrm>
            <a:off x="4806892" y="4949505"/>
            <a:ext cx="6655250" cy="1200329"/>
          </a:xfrm>
          <a:prstGeom prst="rect">
            <a:avLst/>
          </a:prstGeom>
          <a:noFill/>
        </p:spPr>
        <p:txBody>
          <a:bodyPr wrap="square" rtlCol="0">
            <a:spAutoFit/>
          </a:bodyPr>
          <a:lstStyle/>
          <a:p>
            <a:r>
              <a:rPr lang="en-US" dirty="0"/>
              <a:t>Data indicating overfitting for the training set data metrics. </a:t>
            </a:r>
          </a:p>
          <a:p>
            <a:r>
              <a:rPr lang="en-US" dirty="0"/>
              <a:t>Testing model’s performance is very low, accuracy score of only 60%</a:t>
            </a:r>
          </a:p>
          <a:p>
            <a:r>
              <a:rPr lang="en-US" dirty="0"/>
              <a:t>AUC 64% -- still not a good model for classification and predicting outcome. </a:t>
            </a:r>
          </a:p>
        </p:txBody>
      </p:sp>
    </p:spTree>
    <p:extLst>
      <p:ext uri="{BB962C8B-B14F-4D97-AF65-F5344CB8AC3E}">
        <p14:creationId xmlns:p14="http://schemas.microsoft.com/office/powerpoint/2010/main" val="3427943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3737429" y="222114"/>
            <a:ext cx="6865258" cy="64874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2" name="Picture 1"/>
          <p:cNvPicPr>
            <a:picLocks noChangeAspect="1"/>
          </p:cNvPicPr>
          <p:nvPr/>
        </p:nvPicPr>
        <p:blipFill>
          <a:blip r:embed="rId2"/>
          <a:stretch>
            <a:fillRect/>
          </a:stretch>
        </p:blipFill>
        <p:spPr>
          <a:xfrm>
            <a:off x="359312" y="222114"/>
            <a:ext cx="3322226" cy="3737505"/>
          </a:xfrm>
          <a:prstGeom prst="rect">
            <a:avLst/>
          </a:prstGeom>
        </p:spPr>
      </p:pic>
      <p:pic>
        <p:nvPicPr>
          <p:cNvPr id="3" name="Picture 2"/>
          <p:cNvPicPr>
            <a:picLocks noChangeAspect="1"/>
          </p:cNvPicPr>
          <p:nvPr/>
        </p:nvPicPr>
        <p:blipFill>
          <a:blip r:embed="rId3"/>
          <a:stretch>
            <a:fillRect/>
          </a:stretch>
        </p:blipFill>
        <p:spPr>
          <a:xfrm>
            <a:off x="209725" y="4043493"/>
            <a:ext cx="3694189" cy="2747553"/>
          </a:xfrm>
          <a:prstGeom prst="rect">
            <a:avLst/>
          </a:prstGeom>
        </p:spPr>
      </p:pic>
      <p:sp>
        <p:nvSpPr>
          <p:cNvPr id="4" name="Rectangle 3"/>
          <p:cNvSpPr/>
          <p:nvPr/>
        </p:nvSpPr>
        <p:spPr>
          <a:xfrm>
            <a:off x="5430473" y="1368341"/>
            <a:ext cx="6096000" cy="4247317"/>
          </a:xfrm>
          <a:prstGeom prst="rect">
            <a:avLst/>
          </a:prstGeom>
        </p:spPr>
        <p:txBody>
          <a:bodyPr>
            <a:spAutoFit/>
          </a:bodyPr>
          <a:lstStyle/>
          <a:p>
            <a:r>
              <a:rPr lang="en-US" dirty="0"/>
              <a:t>			ADA Model: 	</a:t>
            </a:r>
          </a:p>
          <a:p>
            <a:r>
              <a:rPr lang="en-US" dirty="0"/>
              <a:t>Precision 	</a:t>
            </a:r>
          </a:p>
          <a:p>
            <a:r>
              <a:rPr lang="en-US" dirty="0"/>
              <a:t>	Arrest(1): 62% in testing  vs.   61% in training model</a:t>
            </a:r>
          </a:p>
          <a:p>
            <a:r>
              <a:rPr lang="en-US" dirty="0"/>
              <a:t>	No Arrest(0):	62 % vs. 63% in training model</a:t>
            </a:r>
          </a:p>
          <a:p>
            <a:r>
              <a:rPr lang="en-US" dirty="0"/>
              <a:t>Recall:</a:t>
            </a:r>
          </a:p>
          <a:p>
            <a:r>
              <a:rPr lang="en-US" dirty="0"/>
              <a:t>	Arrest: 60% in testing vs. 61% in training model</a:t>
            </a:r>
          </a:p>
          <a:p>
            <a:r>
              <a:rPr lang="en-US" dirty="0"/>
              <a:t>	No Arrest: 64% in testing vs. 64% in training model</a:t>
            </a:r>
          </a:p>
          <a:p>
            <a:r>
              <a:rPr lang="en-US" dirty="0"/>
              <a:t>F1:  	Arrest: 60% in testing vs. 61% in training model </a:t>
            </a:r>
          </a:p>
          <a:p>
            <a:r>
              <a:rPr lang="en-US" dirty="0"/>
              <a:t>	No Arrest: 63% in testing vs. 64% in training model </a:t>
            </a:r>
          </a:p>
          <a:p>
            <a:endParaRPr lang="en-US" dirty="0"/>
          </a:p>
          <a:p>
            <a:r>
              <a:rPr lang="en-US" dirty="0"/>
              <a:t>Accuracy: 62% for both testing and training models</a:t>
            </a:r>
          </a:p>
          <a:p>
            <a:r>
              <a:rPr lang="en-US" dirty="0"/>
              <a:t>The AUC score is 67% ----  the model performs significantly better than random guessing. This suggests that the model has some effectiveness in making predictions.</a:t>
            </a:r>
          </a:p>
          <a:p>
            <a:endParaRPr lang="en-US" dirty="0"/>
          </a:p>
        </p:txBody>
      </p:sp>
    </p:spTree>
    <p:extLst>
      <p:ext uri="{BB962C8B-B14F-4D97-AF65-F5344CB8AC3E}">
        <p14:creationId xmlns:p14="http://schemas.microsoft.com/office/powerpoint/2010/main" val="3050142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4463142" y="222114"/>
            <a:ext cx="6998999"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2" name="Picture 1"/>
          <p:cNvPicPr>
            <a:picLocks noChangeAspect="1"/>
          </p:cNvPicPr>
          <p:nvPr/>
        </p:nvPicPr>
        <p:blipFill>
          <a:blip r:embed="rId2"/>
          <a:stretch>
            <a:fillRect/>
          </a:stretch>
        </p:blipFill>
        <p:spPr>
          <a:xfrm>
            <a:off x="567903" y="293011"/>
            <a:ext cx="3198753" cy="3365702"/>
          </a:xfrm>
          <a:prstGeom prst="rect">
            <a:avLst/>
          </a:prstGeom>
        </p:spPr>
      </p:pic>
      <p:pic>
        <p:nvPicPr>
          <p:cNvPr id="3" name="Picture 2"/>
          <p:cNvPicPr>
            <a:picLocks noChangeAspect="1"/>
          </p:cNvPicPr>
          <p:nvPr/>
        </p:nvPicPr>
        <p:blipFill>
          <a:blip r:embed="rId3"/>
          <a:stretch>
            <a:fillRect/>
          </a:stretch>
        </p:blipFill>
        <p:spPr>
          <a:xfrm>
            <a:off x="-1" y="3689809"/>
            <a:ext cx="4018327" cy="3084301"/>
          </a:xfrm>
          <a:prstGeom prst="rect">
            <a:avLst/>
          </a:prstGeom>
        </p:spPr>
      </p:pic>
      <p:sp>
        <p:nvSpPr>
          <p:cNvPr id="4" name="Rectangle 3"/>
          <p:cNvSpPr/>
          <p:nvPr/>
        </p:nvSpPr>
        <p:spPr>
          <a:xfrm>
            <a:off x="5366142" y="1530966"/>
            <a:ext cx="6096000" cy="1477328"/>
          </a:xfrm>
          <a:prstGeom prst="rect">
            <a:avLst/>
          </a:prstGeom>
        </p:spPr>
        <p:txBody>
          <a:bodyPr>
            <a:spAutoFit/>
          </a:bodyPr>
          <a:lstStyle/>
          <a:p>
            <a:r>
              <a:rPr lang="en-US" dirty="0"/>
              <a:t>				</a:t>
            </a:r>
            <a:r>
              <a:rPr lang="en-US" dirty="0" err="1"/>
              <a:t>ExtraTrees</a:t>
            </a:r>
            <a:r>
              <a:rPr lang="en-US" dirty="0"/>
              <a:t> Model: 	</a:t>
            </a:r>
          </a:p>
          <a:p>
            <a:r>
              <a:rPr lang="en-US" dirty="0"/>
              <a:t>Training model suggest overfitting</a:t>
            </a:r>
          </a:p>
          <a:p>
            <a:r>
              <a:rPr lang="en-US" dirty="0"/>
              <a:t>Testing model score are low in precision, recall, f1 and accuracy. </a:t>
            </a:r>
          </a:p>
          <a:p>
            <a:r>
              <a:rPr lang="en-US" dirty="0"/>
              <a:t>AUC of only 62%. </a:t>
            </a:r>
          </a:p>
          <a:p>
            <a:r>
              <a:rPr lang="en-US" dirty="0"/>
              <a:t>Not a good model. </a:t>
            </a:r>
          </a:p>
        </p:txBody>
      </p:sp>
    </p:spTree>
    <p:extLst>
      <p:ext uri="{BB962C8B-B14F-4D97-AF65-F5344CB8AC3E}">
        <p14:creationId xmlns:p14="http://schemas.microsoft.com/office/powerpoint/2010/main" val="2053516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4027714" y="222114"/>
            <a:ext cx="7434428"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3" name="Picture 2"/>
          <p:cNvPicPr>
            <a:picLocks noChangeAspect="1"/>
          </p:cNvPicPr>
          <p:nvPr/>
        </p:nvPicPr>
        <p:blipFill>
          <a:blip r:embed="rId2"/>
          <a:stretch>
            <a:fillRect/>
          </a:stretch>
        </p:blipFill>
        <p:spPr>
          <a:xfrm>
            <a:off x="423017" y="222114"/>
            <a:ext cx="3133916" cy="3335057"/>
          </a:xfrm>
          <a:prstGeom prst="rect">
            <a:avLst/>
          </a:prstGeom>
        </p:spPr>
      </p:pic>
      <p:pic>
        <p:nvPicPr>
          <p:cNvPr id="4" name="Picture 3"/>
          <p:cNvPicPr>
            <a:picLocks noChangeAspect="1"/>
          </p:cNvPicPr>
          <p:nvPr/>
        </p:nvPicPr>
        <p:blipFill>
          <a:blip r:embed="rId3"/>
          <a:stretch>
            <a:fillRect/>
          </a:stretch>
        </p:blipFill>
        <p:spPr>
          <a:xfrm>
            <a:off x="115054" y="3557171"/>
            <a:ext cx="4106395" cy="3017335"/>
          </a:xfrm>
          <a:prstGeom prst="rect">
            <a:avLst/>
          </a:prstGeom>
        </p:spPr>
      </p:pic>
      <p:sp>
        <p:nvSpPr>
          <p:cNvPr id="5" name="Rectangle 4"/>
          <p:cNvSpPr/>
          <p:nvPr/>
        </p:nvSpPr>
        <p:spPr>
          <a:xfrm>
            <a:off x="4759354" y="1410285"/>
            <a:ext cx="6096000" cy="3970318"/>
          </a:xfrm>
          <a:prstGeom prst="rect">
            <a:avLst/>
          </a:prstGeom>
        </p:spPr>
        <p:txBody>
          <a:bodyPr>
            <a:spAutoFit/>
          </a:bodyPr>
          <a:lstStyle/>
          <a:p>
            <a:r>
              <a:rPr lang="en-US" dirty="0"/>
              <a:t>				</a:t>
            </a:r>
            <a:r>
              <a:rPr lang="en-US" dirty="0" err="1"/>
              <a:t>GradientBoostingClassifier</a:t>
            </a:r>
            <a:r>
              <a:rPr lang="en-US" dirty="0"/>
              <a:t> Model: 	</a:t>
            </a:r>
          </a:p>
          <a:p>
            <a:r>
              <a:rPr lang="en-US" dirty="0"/>
              <a:t>Precision 	</a:t>
            </a:r>
          </a:p>
          <a:p>
            <a:r>
              <a:rPr lang="en-US" dirty="0"/>
              <a:t>	Arrest(1): 62% in testing  vs.   63% in training model</a:t>
            </a:r>
          </a:p>
          <a:p>
            <a:r>
              <a:rPr lang="en-US" dirty="0"/>
              <a:t>	No Arrest(0):	63% in both models</a:t>
            </a:r>
          </a:p>
          <a:p>
            <a:r>
              <a:rPr lang="en-US" dirty="0"/>
              <a:t>Recall:</a:t>
            </a:r>
          </a:p>
          <a:p>
            <a:r>
              <a:rPr lang="en-US" dirty="0"/>
              <a:t>	Arrest: 60% in testing vs. 61% in training model</a:t>
            </a:r>
          </a:p>
          <a:p>
            <a:r>
              <a:rPr lang="en-US" dirty="0"/>
              <a:t>	No Arrest: 64% in testing vs. 64% in training model</a:t>
            </a:r>
          </a:p>
          <a:p>
            <a:r>
              <a:rPr lang="en-US" dirty="0"/>
              <a:t>F1:  	Arrest: 61% in testing vs. 62% in training model </a:t>
            </a:r>
          </a:p>
          <a:p>
            <a:r>
              <a:rPr lang="en-US" dirty="0"/>
              <a:t>	No Arrest: 63% in testing vs. 64% in training model </a:t>
            </a:r>
          </a:p>
          <a:p>
            <a:endParaRPr lang="en-US" dirty="0"/>
          </a:p>
          <a:p>
            <a:r>
              <a:rPr lang="en-US" dirty="0"/>
              <a:t>Accuracy: 62% for testing and 64% training models</a:t>
            </a:r>
          </a:p>
          <a:p>
            <a:r>
              <a:rPr lang="en-US" dirty="0"/>
              <a:t>The AUC score is 68% ----  the model performs significantly better than random guessing. This suggests that the model is effectiveness in making predictions.</a:t>
            </a:r>
          </a:p>
        </p:txBody>
      </p:sp>
    </p:spTree>
    <p:extLst>
      <p:ext uri="{BB962C8B-B14F-4D97-AF65-F5344CB8AC3E}">
        <p14:creationId xmlns:p14="http://schemas.microsoft.com/office/powerpoint/2010/main" val="108407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4056742" y="222114"/>
            <a:ext cx="7405399"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2" name="Picture 1"/>
          <p:cNvPicPr>
            <a:picLocks noChangeAspect="1"/>
          </p:cNvPicPr>
          <p:nvPr/>
        </p:nvPicPr>
        <p:blipFill>
          <a:blip r:embed="rId2"/>
          <a:stretch>
            <a:fillRect/>
          </a:stretch>
        </p:blipFill>
        <p:spPr>
          <a:xfrm>
            <a:off x="322776" y="307059"/>
            <a:ext cx="3359991" cy="3616891"/>
          </a:xfrm>
          <a:prstGeom prst="rect">
            <a:avLst/>
          </a:prstGeom>
        </p:spPr>
      </p:pic>
      <p:pic>
        <p:nvPicPr>
          <p:cNvPr id="3" name="Picture 2"/>
          <p:cNvPicPr>
            <a:picLocks noChangeAspect="1"/>
          </p:cNvPicPr>
          <p:nvPr/>
        </p:nvPicPr>
        <p:blipFill>
          <a:blip r:embed="rId3"/>
          <a:stretch>
            <a:fillRect/>
          </a:stretch>
        </p:blipFill>
        <p:spPr>
          <a:xfrm>
            <a:off x="656003" y="4088524"/>
            <a:ext cx="3857275" cy="2769476"/>
          </a:xfrm>
          <a:prstGeom prst="rect">
            <a:avLst/>
          </a:prstGeom>
        </p:spPr>
      </p:pic>
      <p:sp>
        <p:nvSpPr>
          <p:cNvPr id="4" name="Rectangle 3"/>
          <p:cNvSpPr/>
          <p:nvPr/>
        </p:nvSpPr>
        <p:spPr>
          <a:xfrm>
            <a:off x="4876800" y="1301229"/>
            <a:ext cx="6096000" cy="3970318"/>
          </a:xfrm>
          <a:prstGeom prst="rect">
            <a:avLst/>
          </a:prstGeom>
        </p:spPr>
        <p:txBody>
          <a:bodyPr>
            <a:spAutoFit/>
          </a:bodyPr>
          <a:lstStyle/>
          <a:p>
            <a:r>
              <a:rPr lang="en-US" dirty="0"/>
              <a:t>						XGB	</a:t>
            </a:r>
          </a:p>
          <a:p>
            <a:r>
              <a:rPr lang="en-US" dirty="0"/>
              <a:t>Precision 	</a:t>
            </a:r>
          </a:p>
          <a:p>
            <a:r>
              <a:rPr lang="en-US" dirty="0"/>
              <a:t>	Arrest(1): 62% in testing  vs.   71% in training model</a:t>
            </a:r>
          </a:p>
          <a:p>
            <a:r>
              <a:rPr lang="en-US" dirty="0"/>
              <a:t>	No Arrest(0):	63 % vs. 72% in training model</a:t>
            </a:r>
          </a:p>
          <a:p>
            <a:r>
              <a:rPr lang="en-US" dirty="0"/>
              <a:t>Recall:</a:t>
            </a:r>
          </a:p>
          <a:p>
            <a:r>
              <a:rPr lang="en-US" dirty="0"/>
              <a:t>	Arrest: 61% in testing vs. 70% in training model</a:t>
            </a:r>
          </a:p>
          <a:p>
            <a:r>
              <a:rPr lang="en-US" dirty="0"/>
              <a:t>	No Arrest: 64% in testing vs. 73% in training model</a:t>
            </a:r>
          </a:p>
          <a:p>
            <a:r>
              <a:rPr lang="en-US" dirty="0"/>
              <a:t>F1:  	Arrest: 61% in testing vs. 71% in training model </a:t>
            </a:r>
          </a:p>
          <a:p>
            <a:r>
              <a:rPr lang="en-US" dirty="0"/>
              <a:t>	No Arrest: 64% in testing vs. 71% in training model </a:t>
            </a:r>
          </a:p>
          <a:p>
            <a:endParaRPr lang="en-US" dirty="0"/>
          </a:p>
          <a:p>
            <a:r>
              <a:rPr lang="en-US" dirty="0"/>
              <a:t>Accuracy: 62% for testing and 72% for training models</a:t>
            </a:r>
          </a:p>
          <a:p>
            <a:r>
              <a:rPr lang="en-US" dirty="0"/>
              <a:t>The AUC score is 67% ----  the model performs significantly better than random guessing. This suggests that the model has some effectiveness in making predictions.</a:t>
            </a:r>
          </a:p>
        </p:txBody>
      </p:sp>
    </p:spTree>
    <p:extLst>
      <p:ext uri="{BB962C8B-B14F-4D97-AF65-F5344CB8AC3E}">
        <p14:creationId xmlns:p14="http://schemas.microsoft.com/office/powerpoint/2010/main" val="2868934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7358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a:t>
            </a:r>
            <a:endParaRPr lang="en-US" sz="4000" dirty="0">
              <a:solidFill>
                <a:schemeClr val="tx2">
                  <a:lumMod val="50000"/>
                </a:schemeClr>
              </a:solidFill>
            </a:endParaRPr>
          </a:p>
        </p:txBody>
      </p:sp>
      <p:pic>
        <p:nvPicPr>
          <p:cNvPr id="2" name="Picture 1"/>
          <p:cNvPicPr>
            <a:picLocks noChangeAspect="1"/>
          </p:cNvPicPr>
          <p:nvPr/>
        </p:nvPicPr>
        <p:blipFill>
          <a:blip r:embed="rId2"/>
          <a:stretch>
            <a:fillRect/>
          </a:stretch>
        </p:blipFill>
        <p:spPr>
          <a:xfrm>
            <a:off x="0" y="1026231"/>
            <a:ext cx="4724888" cy="3810577"/>
          </a:xfrm>
          <a:prstGeom prst="rect">
            <a:avLst/>
          </a:prstGeom>
        </p:spPr>
      </p:pic>
      <p:pic>
        <p:nvPicPr>
          <p:cNvPr id="3" name="Picture 2"/>
          <p:cNvPicPr>
            <a:picLocks noChangeAspect="1"/>
          </p:cNvPicPr>
          <p:nvPr/>
        </p:nvPicPr>
        <p:blipFill>
          <a:blip r:embed="rId3"/>
          <a:stretch>
            <a:fillRect/>
          </a:stretch>
        </p:blipFill>
        <p:spPr>
          <a:xfrm>
            <a:off x="184558" y="4943217"/>
            <a:ext cx="2617365" cy="1953750"/>
          </a:xfrm>
          <a:prstGeom prst="rect">
            <a:avLst/>
          </a:prstGeom>
        </p:spPr>
      </p:pic>
      <p:pic>
        <p:nvPicPr>
          <p:cNvPr id="5" name="Picture 4"/>
          <p:cNvPicPr>
            <a:picLocks noChangeAspect="1"/>
          </p:cNvPicPr>
          <p:nvPr/>
        </p:nvPicPr>
        <p:blipFill>
          <a:blip r:embed="rId4"/>
          <a:stretch>
            <a:fillRect/>
          </a:stretch>
        </p:blipFill>
        <p:spPr>
          <a:xfrm>
            <a:off x="3736796" y="5291354"/>
            <a:ext cx="2772162" cy="1257475"/>
          </a:xfrm>
          <a:prstGeom prst="rect">
            <a:avLst/>
          </a:prstGeom>
        </p:spPr>
      </p:pic>
      <p:sp>
        <p:nvSpPr>
          <p:cNvPr id="6" name="Rectangle 5"/>
          <p:cNvSpPr/>
          <p:nvPr/>
        </p:nvSpPr>
        <p:spPr>
          <a:xfrm>
            <a:off x="5092118" y="1200421"/>
            <a:ext cx="7224518" cy="3970318"/>
          </a:xfrm>
          <a:prstGeom prst="rect">
            <a:avLst/>
          </a:prstGeom>
        </p:spPr>
        <p:txBody>
          <a:bodyPr wrap="square">
            <a:spAutoFit/>
          </a:bodyPr>
          <a:lstStyle/>
          <a:p>
            <a:r>
              <a:rPr lang="en-US" dirty="0"/>
              <a:t>			LGBM Classifier: 	</a:t>
            </a:r>
          </a:p>
          <a:p>
            <a:r>
              <a:rPr lang="en-US" dirty="0"/>
              <a:t>Precision 	</a:t>
            </a:r>
          </a:p>
          <a:p>
            <a:r>
              <a:rPr lang="en-US" dirty="0"/>
              <a:t>	Arrest(1): 62% in testing  vs.   65% in training model</a:t>
            </a:r>
          </a:p>
          <a:p>
            <a:r>
              <a:rPr lang="en-US" dirty="0"/>
              <a:t>	No Arrest(0):	64 % vs. 67% in training model</a:t>
            </a:r>
          </a:p>
          <a:p>
            <a:r>
              <a:rPr lang="en-US" dirty="0"/>
              <a:t>Recall:</a:t>
            </a:r>
          </a:p>
          <a:p>
            <a:r>
              <a:rPr lang="en-US" dirty="0"/>
              <a:t>	Arrest: 62% in testing vs. 66% in training model</a:t>
            </a:r>
          </a:p>
          <a:p>
            <a:r>
              <a:rPr lang="en-US" dirty="0"/>
              <a:t>	No Arrest: 63% in testing vs. 66% in training model</a:t>
            </a:r>
          </a:p>
          <a:p>
            <a:r>
              <a:rPr lang="en-US" dirty="0"/>
              <a:t>F1:  	Arrest: 62% in testing vs. 66% in training model </a:t>
            </a:r>
          </a:p>
          <a:p>
            <a:r>
              <a:rPr lang="en-US" dirty="0"/>
              <a:t>	No Arrest: 63% in testing vs. 67% in training model </a:t>
            </a:r>
          </a:p>
          <a:p>
            <a:endParaRPr lang="en-US" dirty="0"/>
          </a:p>
          <a:p>
            <a:r>
              <a:rPr lang="en-US" dirty="0"/>
              <a:t>Accuracy: 63% for testing and 66% for training models</a:t>
            </a:r>
          </a:p>
          <a:p>
            <a:r>
              <a:rPr lang="en-US" dirty="0"/>
              <a:t>The AUC score is 68% ----  the model performs significantly better than random guessing. This suggests that the model has some effectiveness in making predictions.</a:t>
            </a:r>
          </a:p>
        </p:txBody>
      </p:sp>
      <p:sp>
        <p:nvSpPr>
          <p:cNvPr id="7" name="TextBox 6"/>
          <p:cNvSpPr txBox="1"/>
          <p:nvPr/>
        </p:nvSpPr>
        <p:spPr>
          <a:xfrm>
            <a:off x="6979640" y="5291354"/>
            <a:ext cx="4362276" cy="1477328"/>
          </a:xfrm>
          <a:prstGeom prst="rect">
            <a:avLst/>
          </a:prstGeom>
          <a:noFill/>
        </p:spPr>
        <p:txBody>
          <a:bodyPr wrap="square" rtlCol="0">
            <a:spAutoFit/>
          </a:bodyPr>
          <a:lstStyle/>
          <a:p>
            <a:r>
              <a:rPr lang="en-US" dirty="0"/>
              <a:t>We picked LGBM to do </a:t>
            </a:r>
            <a:r>
              <a:rPr lang="en-US" dirty="0" err="1"/>
              <a:t>hyperparameter</a:t>
            </a:r>
            <a:r>
              <a:rPr lang="en-US" dirty="0"/>
              <a:t> tuning and K fold cross-validation. </a:t>
            </a:r>
          </a:p>
          <a:p>
            <a:r>
              <a:rPr lang="en-US" dirty="0"/>
              <a:t>We also need to deploy this model for the prediction tab on our website, so we saved the model as a pickle file. </a:t>
            </a:r>
          </a:p>
        </p:txBody>
      </p:sp>
    </p:spTree>
    <p:extLst>
      <p:ext uri="{BB962C8B-B14F-4D97-AF65-F5344CB8AC3E}">
        <p14:creationId xmlns:p14="http://schemas.microsoft.com/office/powerpoint/2010/main" val="18876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5"/>
            <a:ext cx="10515600" cy="8954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HYPER PARAMETER TUNING: GRIDSEARCHCV</a:t>
            </a:r>
          </a:p>
        </p:txBody>
      </p:sp>
      <p:pic>
        <p:nvPicPr>
          <p:cNvPr id="2" name="Picture 1"/>
          <p:cNvPicPr>
            <a:picLocks noChangeAspect="1"/>
          </p:cNvPicPr>
          <p:nvPr/>
        </p:nvPicPr>
        <p:blipFill>
          <a:blip r:embed="rId2"/>
          <a:stretch>
            <a:fillRect/>
          </a:stretch>
        </p:blipFill>
        <p:spPr>
          <a:xfrm>
            <a:off x="1186124" y="1499464"/>
            <a:ext cx="3762900" cy="352474"/>
          </a:xfrm>
          <a:prstGeom prst="rect">
            <a:avLst/>
          </a:prstGeom>
        </p:spPr>
      </p:pic>
      <p:pic>
        <p:nvPicPr>
          <p:cNvPr id="3" name="Picture 2"/>
          <p:cNvPicPr>
            <a:picLocks noChangeAspect="1"/>
          </p:cNvPicPr>
          <p:nvPr/>
        </p:nvPicPr>
        <p:blipFill>
          <a:blip r:embed="rId3"/>
          <a:stretch>
            <a:fillRect/>
          </a:stretch>
        </p:blipFill>
        <p:spPr>
          <a:xfrm>
            <a:off x="257452" y="1957464"/>
            <a:ext cx="6039693" cy="2657846"/>
          </a:xfrm>
          <a:prstGeom prst="rect">
            <a:avLst/>
          </a:prstGeom>
        </p:spPr>
      </p:pic>
      <p:pic>
        <p:nvPicPr>
          <p:cNvPr id="4" name="Picture 3"/>
          <p:cNvPicPr>
            <a:picLocks noChangeAspect="1"/>
          </p:cNvPicPr>
          <p:nvPr/>
        </p:nvPicPr>
        <p:blipFill>
          <a:blip r:embed="rId4"/>
          <a:stretch>
            <a:fillRect/>
          </a:stretch>
        </p:blipFill>
        <p:spPr>
          <a:xfrm>
            <a:off x="257452" y="4812911"/>
            <a:ext cx="8678486" cy="1409897"/>
          </a:xfrm>
          <a:prstGeom prst="rect">
            <a:avLst/>
          </a:prstGeom>
        </p:spPr>
      </p:pic>
      <p:sp>
        <p:nvSpPr>
          <p:cNvPr id="5" name="TextBox 4"/>
          <p:cNvSpPr txBox="1"/>
          <p:nvPr/>
        </p:nvSpPr>
        <p:spPr>
          <a:xfrm>
            <a:off x="6702804" y="1400961"/>
            <a:ext cx="4630723" cy="1200329"/>
          </a:xfrm>
          <a:prstGeom prst="rect">
            <a:avLst/>
          </a:prstGeom>
          <a:noFill/>
        </p:spPr>
        <p:txBody>
          <a:bodyPr wrap="square" rtlCol="0">
            <a:spAutoFit/>
          </a:bodyPr>
          <a:lstStyle/>
          <a:p>
            <a:r>
              <a:rPr lang="en-US" dirty="0"/>
              <a:t>We used </a:t>
            </a:r>
            <a:r>
              <a:rPr lang="en-US" dirty="0" err="1"/>
              <a:t>GridSearchCV</a:t>
            </a:r>
            <a:r>
              <a:rPr lang="en-US" dirty="0"/>
              <a:t> to perform hyper parameter tuning on LGBM model. The accuracy turned out to be 63%, same as the original model. </a:t>
            </a:r>
          </a:p>
        </p:txBody>
      </p:sp>
    </p:spTree>
    <p:extLst>
      <p:ext uri="{BB962C8B-B14F-4D97-AF65-F5344CB8AC3E}">
        <p14:creationId xmlns:p14="http://schemas.microsoft.com/office/powerpoint/2010/main" val="530266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5"/>
            <a:ext cx="10515600" cy="9233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MACHINE LEARNING – CROSS VALIDATION, KFOLD</a:t>
            </a:r>
            <a:endParaRPr lang="en-US" sz="4000" dirty="0">
              <a:solidFill>
                <a:schemeClr val="tx2">
                  <a:lumMod val="50000"/>
                </a:schemeClr>
              </a:solidFill>
            </a:endParaRPr>
          </a:p>
        </p:txBody>
      </p:sp>
      <p:pic>
        <p:nvPicPr>
          <p:cNvPr id="2" name="Picture 1"/>
          <p:cNvPicPr>
            <a:picLocks noChangeAspect="1"/>
          </p:cNvPicPr>
          <p:nvPr/>
        </p:nvPicPr>
        <p:blipFill>
          <a:blip r:embed="rId2"/>
          <a:stretch>
            <a:fillRect/>
          </a:stretch>
        </p:blipFill>
        <p:spPr>
          <a:xfrm>
            <a:off x="583949" y="1615012"/>
            <a:ext cx="5344271" cy="3124636"/>
          </a:xfrm>
          <a:prstGeom prst="rect">
            <a:avLst/>
          </a:prstGeom>
        </p:spPr>
      </p:pic>
      <p:pic>
        <p:nvPicPr>
          <p:cNvPr id="3" name="Picture 2"/>
          <p:cNvPicPr>
            <a:picLocks noChangeAspect="1"/>
          </p:cNvPicPr>
          <p:nvPr/>
        </p:nvPicPr>
        <p:blipFill>
          <a:blip r:embed="rId3"/>
          <a:stretch>
            <a:fillRect/>
          </a:stretch>
        </p:blipFill>
        <p:spPr>
          <a:xfrm>
            <a:off x="504787" y="5075190"/>
            <a:ext cx="6182588" cy="381053"/>
          </a:xfrm>
          <a:prstGeom prst="rect">
            <a:avLst/>
          </a:prstGeom>
        </p:spPr>
      </p:pic>
      <p:sp>
        <p:nvSpPr>
          <p:cNvPr id="4" name="TextBox 3"/>
          <p:cNvSpPr txBox="1"/>
          <p:nvPr/>
        </p:nvSpPr>
        <p:spPr>
          <a:xfrm>
            <a:off x="6753138" y="1895912"/>
            <a:ext cx="4941115" cy="923330"/>
          </a:xfrm>
          <a:prstGeom prst="rect">
            <a:avLst/>
          </a:prstGeom>
          <a:noFill/>
        </p:spPr>
        <p:txBody>
          <a:bodyPr wrap="square" rtlCol="0">
            <a:spAutoFit/>
          </a:bodyPr>
          <a:lstStyle/>
          <a:p>
            <a:r>
              <a:rPr lang="en-US" dirty="0"/>
              <a:t>We use Cross validation, and </a:t>
            </a:r>
            <a:r>
              <a:rPr lang="en-US" dirty="0" err="1"/>
              <a:t>Kfold</a:t>
            </a:r>
            <a:r>
              <a:rPr lang="en-US" dirty="0"/>
              <a:t> to calculate the average accuracy of the LGBM classifier, the result is still 63%.</a:t>
            </a:r>
          </a:p>
        </p:txBody>
      </p:sp>
    </p:spTree>
    <p:extLst>
      <p:ext uri="{BB962C8B-B14F-4D97-AF65-F5344CB8AC3E}">
        <p14:creationId xmlns:p14="http://schemas.microsoft.com/office/powerpoint/2010/main" val="3840407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AGENDA</a:t>
            </a:r>
            <a:endParaRPr lang="en-US" sz="4000" dirty="0">
              <a:solidFill>
                <a:schemeClr val="tx2">
                  <a:lumMod val="50000"/>
                </a:schemeClr>
              </a:solidFill>
            </a:endParaRPr>
          </a:p>
        </p:txBody>
      </p:sp>
      <p:sp>
        <p:nvSpPr>
          <p:cNvPr id="12" name="Subtitle 2">
            <a:extLst>
              <a:ext uri="{FF2B5EF4-FFF2-40B4-BE49-F238E27FC236}">
                <a16:creationId xmlns:a16="http://schemas.microsoft.com/office/drawing/2014/main" id="{C2C466BB-FC73-EB5C-E29C-581BC03E1EEF}"/>
              </a:ext>
            </a:extLst>
          </p:cNvPr>
          <p:cNvSpPr txBox="1">
            <a:spLocks/>
          </p:cNvSpPr>
          <p:nvPr/>
        </p:nvSpPr>
        <p:spPr>
          <a:xfrm>
            <a:off x="1961905" y="1713793"/>
            <a:ext cx="4467924" cy="39177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
            </a:pPr>
            <a:r>
              <a:rPr lang="en-US" dirty="0">
                <a:solidFill>
                  <a:srgbClr val="002060"/>
                </a:solidFill>
              </a:rPr>
              <a:t>Introduction</a:t>
            </a:r>
          </a:p>
          <a:p>
            <a:pPr marL="342900" indent="-342900" algn="l">
              <a:buFont typeface="Wingdings" panose="05000000000000000000" pitchFamily="2" charset="2"/>
              <a:buChar char="§"/>
            </a:pPr>
            <a:r>
              <a:rPr lang="en-US" dirty="0">
                <a:solidFill>
                  <a:srgbClr val="002060"/>
                </a:solidFill>
              </a:rPr>
              <a:t>Inspiration to select data</a:t>
            </a:r>
          </a:p>
          <a:p>
            <a:pPr marL="342900" indent="-342900" algn="l">
              <a:buFont typeface="Wingdings" panose="05000000000000000000" pitchFamily="2" charset="2"/>
              <a:buChar char="§"/>
            </a:pPr>
            <a:r>
              <a:rPr lang="en-US" dirty="0">
                <a:solidFill>
                  <a:srgbClr val="002060"/>
                </a:solidFill>
              </a:rPr>
              <a:t>About Data</a:t>
            </a:r>
          </a:p>
          <a:p>
            <a:pPr marL="342900" indent="-342900" algn="l">
              <a:buFont typeface="Wingdings" panose="05000000000000000000" pitchFamily="2" charset="2"/>
              <a:buChar char="§"/>
            </a:pPr>
            <a:r>
              <a:rPr lang="en-US" dirty="0">
                <a:solidFill>
                  <a:srgbClr val="002060"/>
                </a:solidFill>
              </a:rPr>
              <a:t>Analysis</a:t>
            </a:r>
          </a:p>
          <a:p>
            <a:pPr marL="800100" lvl="1" indent="-342900" algn="l">
              <a:buFont typeface="Wingdings" panose="05000000000000000000" pitchFamily="2" charset="2"/>
              <a:buChar char="§"/>
            </a:pPr>
            <a:r>
              <a:rPr lang="en-US" sz="2400" dirty="0">
                <a:solidFill>
                  <a:srgbClr val="002060"/>
                </a:solidFill>
              </a:rPr>
              <a:t>Website</a:t>
            </a:r>
          </a:p>
          <a:p>
            <a:pPr marL="800100" lvl="1" indent="-342900" algn="l">
              <a:buFont typeface="Wingdings" panose="05000000000000000000" pitchFamily="2" charset="2"/>
              <a:buChar char="§"/>
            </a:pPr>
            <a:r>
              <a:rPr lang="en-US" sz="2400" dirty="0">
                <a:solidFill>
                  <a:srgbClr val="002060"/>
                </a:solidFill>
              </a:rPr>
              <a:t>Data cleaning</a:t>
            </a:r>
          </a:p>
          <a:p>
            <a:pPr marL="800100" lvl="1" indent="-342900" algn="l">
              <a:buFont typeface="Wingdings" panose="05000000000000000000" pitchFamily="2" charset="2"/>
              <a:buChar char="§"/>
            </a:pPr>
            <a:r>
              <a:rPr lang="en-US" sz="2400" dirty="0">
                <a:solidFill>
                  <a:srgbClr val="002060"/>
                </a:solidFill>
              </a:rPr>
              <a:t>Machine-learning</a:t>
            </a:r>
          </a:p>
          <a:p>
            <a:pPr marL="800100" lvl="1" indent="-342900" algn="l">
              <a:buFont typeface="Wingdings" panose="05000000000000000000" pitchFamily="2" charset="2"/>
              <a:buChar char="§"/>
            </a:pPr>
            <a:r>
              <a:rPr lang="en-US" sz="2400" dirty="0">
                <a:solidFill>
                  <a:srgbClr val="002060"/>
                </a:solidFill>
              </a:rPr>
              <a:t>Tableau</a:t>
            </a:r>
          </a:p>
        </p:txBody>
      </p:sp>
    </p:spTree>
    <p:extLst>
      <p:ext uri="{BB962C8B-B14F-4D97-AF65-F5344CB8AC3E}">
        <p14:creationId xmlns:p14="http://schemas.microsoft.com/office/powerpoint/2010/main" val="2462969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86645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DATA VISULASIZATION - TABLEAU</a:t>
            </a:r>
            <a:endParaRPr lang="en-US" sz="4000" dirty="0">
              <a:solidFill>
                <a:schemeClr val="tx2">
                  <a:lumMod val="50000"/>
                </a:schemeClr>
              </a:solidFill>
            </a:endParaRPr>
          </a:p>
        </p:txBody>
      </p:sp>
      <p:pic>
        <p:nvPicPr>
          <p:cNvPr id="3" name="Picture 2">
            <a:extLst>
              <a:ext uri="{FF2B5EF4-FFF2-40B4-BE49-F238E27FC236}">
                <a16:creationId xmlns:a16="http://schemas.microsoft.com/office/drawing/2014/main" id="{AC41B364-385F-3EF6-AB24-723733D015C0}"/>
              </a:ext>
            </a:extLst>
          </p:cNvPr>
          <p:cNvPicPr>
            <a:picLocks noChangeAspect="1"/>
          </p:cNvPicPr>
          <p:nvPr/>
        </p:nvPicPr>
        <p:blipFill>
          <a:blip r:embed="rId2"/>
          <a:stretch>
            <a:fillRect/>
          </a:stretch>
        </p:blipFill>
        <p:spPr>
          <a:xfrm>
            <a:off x="1550172" y="1311680"/>
            <a:ext cx="9091656" cy="4778672"/>
          </a:xfrm>
          <a:prstGeom prst="rect">
            <a:avLst/>
          </a:prstGeom>
        </p:spPr>
      </p:pic>
      <p:sp>
        <p:nvSpPr>
          <p:cNvPr id="5" name="TextBox 4">
            <a:extLst>
              <a:ext uri="{FF2B5EF4-FFF2-40B4-BE49-F238E27FC236}">
                <a16:creationId xmlns:a16="http://schemas.microsoft.com/office/drawing/2014/main" id="{911328AE-76C8-6D79-8A81-DBF5F747CAD9}"/>
              </a:ext>
            </a:extLst>
          </p:cNvPr>
          <p:cNvSpPr txBox="1"/>
          <p:nvPr/>
        </p:nvSpPr>
        <p:spPr>
          <a:xfrm>
            <a:off x="500743" y="6201611"/>
            <a:ext cx="10961399" cy="281231"/>
          </a:xfrm>
          <a:prstGeom prst="rect">
            <a:avLst/>
          </a:prstGeom>
          <a:noFill/>
        </p:spPr>
        <p:txBody>
          <a:bodyPr wrap="square">
            <a:spAutoFit/>
          </a:bodyPr>
          <a:lstStyle/>
          <a:p>
            <a:pPr marL="0" marR="0" algn="ctr">
              <a:lnSpc>
                <a:spcPct val="107000"/>
              </a:lnSpc>
              <a:spcBef>
                <a:spcPts val="0"/>
              </a:spcBef>
              <a:spcAft>
                <a:spcPts val="0"/>
              </a:spcAft>
            </a:pPr>
            <a:r>
              <a:rPr lang="en-US" sz="1200" b="1" kern="100" dirty="0">
                <a:solidFill>
                  <a:schemeClr val="tx2">
                    <a:lumMod val="50000"/>
                  </a:schemeClr>
                </a:solidFill>
                <a:effectLst/>
                <a:latin typeface="Calibri" panose="020F0502020204030204" pitchFamily="34" charset="0"/>
                <a:ea typeface="Calibri" panose="020F0502020204030204" pitchFamily="34" charset="0"/>
                <a:cs typeface="Calibri" panose="020F0502020204030204" pitchFamily="34" charset="0"/>
              </a:rPr>
              <a:t>Tableau dashboard – main page explains about distributions of the homicides across US cities. The dashboard has filters based on Cities &amp; a range of count of homicides</a:t>
            </a:r>
            <a:endParaRPr lang="en-US" sz="1200" kern="10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64702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85194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DATA VISULASIZATION - TABLEAU</a:t>
            </a:r>
            <a:endParaRPr lang="en-US" sz="4000" dirty="0">
              <a:solidFill>
                <a:schemeClr val="tx2">
                  <a:lumMod val="50000"/>
                </a:schemeClr>
              </a:solidFill>
            </a:endParaRPr>
          </a:p>
        </p:txBody>
      </p:sp>
      <p:pic>
        <p:nvPicPr>
          <p:cNvPr id="4" name="Picture 3">
            <a:extLst>
              <a:ext uri="{FF2B5EF4-FFF2-40B4-BE49-F238E27FC236}">
                <a16:creationId xmlns:a16="http://schemas.microsoft.com/office/drawing/2014/main" id="{6D4F358A-8AF8-5918-7B1F-843129550BC7}"/>
              </a:ext>
            </a:extLst>
          </p:cNvPr>
          <p:cNvPicPr>
            <a:picLocks noChangeAspect="1"/>
          </p:cNvPicPr>
          <p:nvPr/>
        </p:nvPicPr>
        <p:blipFill>
          <a:blip r:embed="rId2"/>
          <a:stretch>
            <a:fillRect/>
          </a:stretch>
        </p:blipFill>
        <p:spPr>
          <a:xfrm>
            <a:off x="1821543" y="1200421"/>
            <a:ext cx="9343162" cy="4914357"/>
          </a:xfrm>
          <a:prstGeom prst="rect">
            <a:avLst/>
          </a:prstGeom>
        </p:spPr>
      </p:pic>
      <p:sp>
        <p:nvSpPr>
          <p:cNvPr id="6" name="TextBox 5">
            <a:extLst>
              <a:ext uri="{FF2B5EF4-FFF2-40B4-BE49-F238E27FC236}">
                <a16:creationId xmlns:a16="http://schemas.microsoft.com/office/drawing/2014/main" id="{DF76C242-EE21-D8B2-407D-B044B24CDEE5}"/>
              </a:ext>
            </a:extLst>
          </p:cNvPr>
          <p:cNvSpPr txBox="1"/>
          <p:nvPr/>
        </p:nvSpPr>
        <p:spPr>
          <a:xfrm>
            <a:off x="351971" y="6157037"/>
            <a:ext cx="11488057" cy="478849"/>
          </a:xfrm>
          <a:prstGeom prst="rect">
            <a:avLst/>
          </a:prstGeom>
          <a:noFill/>
        </p:spPr>
        <p:txBody>
          <a:bodyPr wrap="square">
            <a:spAutoFit/>
          </a:bodyPr>
          <a:lstStyle/>
          <a:p>
            <a:pPr marL="0" marR="0" algn="ctr">
              <a:lnSpc>
                <a:spcPct val="107000"/>
              </a:lnSpc>
              <a:spcBef>
                <a:spcPts val="0"/>
              </a:spcBef>
              <a:spcAft>
                <a:spcPts val="0"/>
              </a:spcAft>
            </a:pPr>
            <a:r>
              <a:rPr lang="en-US" sz="1200" b="1" kern="100" dirty="0">
                <a:effectLst/>
                <a:latin typeface="Calibri" panose="020F0502020204030204" pitchFamily="34" charset="0"/>
                <a:ea typeface="Calibri" panose="020F0502020204030204" pitchFamily="34" charset="0"/>
                <a:cs typeface="Calibri" panose="020F0502020204030204" pitchFamily="34" charset="0"/>
              </a:rPr>
              <a:t>Tableau dashboard – second page explains demography wise distributions of the homicides across US cities. The dashboard has filters based on “Arrest” “no arrest” &amp; a range of count of homicides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0534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915E-29CC-230D-994B-C9E8BC2DE5C1}"/>
              </a:ext>
            </a:extLst>
          </p:cNvPr>
          <p:cNvSpPr>
            <a:spLocks noGrp="1"/>
          </p:cNvSpPr>
          <p:nvPr>
            <p:ph type="title"/>
          </p:nvPr>
        </p:nvSpPr>
        <p:spPr>
          <a:xfrm>
            <a:off x="526143" y="386897"/>
            <a:ext cx="10515600" cy="1325563"/>
          </a:xfrm>
        </p:spPr>
        <p:txBody>
          <a:bodyPr>
            <a:normAutofit/>
          </a:bodyPr>
          <a:lstStyle/>
          <a:p>
            <a:r>
              <a:rPr lang="en-US" sz="4000" b="1" dirty="0">
                <a:solidFill>
                  <a:schemeClr val="tx2">
                    <a:lumMod val="50000"/>
                  </a:schemeClr>
                </a:solidFill>
              </a:rPr>
              <a:t>Q&amp;A</a:t>
            </a:r>
          </a:p>
        </p:txBody>
      </p:sp>
    </p:spTree>
    <p:extLst>
      <p:ext uri="{BB962C8B-B14F-4D97-AF65-F5344CB8AC3E}">
        <p14:creationId xmlns:p14="http://schemas.microsoft.com/office/powerpoint/2010/main" val="69179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Project Title &amp; Description</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898871" y="1314253"/>
            <a:ext cx="10515600" cy="50518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Title - “Homicides over the past decade”</a:t>
            </a:r>
          </a:p>
          <a:p>
            <a:pPr marL="457200" indent="-457200" algn="l">
              <a:buFont typeface="Wingdings" panose="05000000000000000000" pitchFamily="2" charset="2"/>
              <a:buChar char="§"/>
            </a:pP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We have selected above as our Title / theme to perform the data analysis</a:t>
            </a:r>
          </a:p>
          <a:p>
            <a:pPr marL="457200" indent="-457200" algn="l">
              <a:buFont typeface="Wingdings" panose="05000000000000000000" pitchFamily="2" charset="2"/>
              <a:buChar char="§"/>
            </a:pP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PROJECT 4  - Our main purpose is to use a standard dataset and utilize various tools that we learn so far i.e. – machine learning, Tableau</a:t>
            </a:r>
          </a:p>
          <a:p>
            <a:pPr marL="914400" lvl="1" indent="-457200" algn="l">
              <a:buFont typeface="Wingdings" panose="05000000000000000000" pitchFamily="2" charset="2"/>
              <a:buChar char="§"/>
            </a:pPr>
            <a:r>
              <a:rPr lang="en-US"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Ability to connect to a file set</a:t>
            </a:r>
          </a:p>
          <a:p>
            <a:pPr marL="914400" lvl="1" indent="-457200" algn="l">
              <a:buFont typeface="Wingdings" panose="05000000000000000000" pitchFamily="2" charset="2"/>
              <a:buChar char="§"/>
            </a:pPr>
            <a:r>
              <a:rPr lang="en-US"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Ability to fetch data and organize them with various useable data frame</a:t>
            </a:r>
          </a:p>
          <a:p>
            <a:pPr marL="914400" lvl="1" indent="-457200" algn="l">
              <a:buFont typeface="Wingdings" panose="05000000000000000000" pitchFamily="2" charset="2"/>
              <a:buChar char="§"/>
            </a:pPr>
            <a:r>
              <a:rPr lang="en-US"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Perform supervised model / predictions</a:t>
            </a:r>
          </a:p>
          <a:p>
            <a:pPr marL="914400" lvl="1" indent="-457200" algn="l">
              <a:buFont typeface="Wingdings" panose="05000000000000000000" pitchFamily="2" charset="2"/>
              <a:buChar char="§"/>
            </a:pPr>
            <a:r>
              <a:rPr lang="en-US"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To use correlation and create various Bar, Donut, line charts using Tableau</a:t>
            </a:r>
          </a:p>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Data Collection- </a:t>
            </a: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The Washington Post collected data on more than 52,000 criminal homicides over the past decade in 50 of the largest American cities. The data included the location of the killing, whether an arrest was made and, in most cases, basic demographic information about each victim.  Reporters received data in many formats, including paper, and worked for months to clean and standardize it, comparing homicide counts and aggregate closure rates with FBI data to ensure the records were as accurate as possible.</a:t>
            </a:r>
            <a:endParaRPr lang="en-US" sz="2000" dirty="0">
              <a:solidFill>
                <a:schemeClr val="tx2">
                  <a:lumMod val="50000"/>
                </a:schemeClr>
              </a:solidFill>
            </a:endParaRPr>
          </a:p>
        </p:txBody>
      </p:sp>
    </p:spTree>
    <p:extLst>
      <p:ext uri="{BB962C8B-B14F-4D97-AF65-F5344CB8AC3E}">
        <p14:creationId xmlns:p14="http://schemas.microsoft.com/office/powerpoint/2010/main" val="761386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INSPIRATION</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985544" y="1561272"/>
            <a:ext cx="10515600" cy="39077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i="0" dirty="0">
                <a:solidFill>
                  <a:schemeClr val="tx2">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Why did you decide to use that topic? Inspiration, etc.</a:t>
            </a:r>
          </a:p>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Carlos – </a:t>
            </a:r>
            <a:r>
              <a:rPr lang="en-US" sz="2000" b="0" i="0" dirty="0">
                <a:solidFill>
                  <a:schemeClr val="tx2">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My inspiration is to analyzing a homicides dataset to investigate how victim age influences arrest outcomes in  cases</a:t>
            </a:r>
            <a:endPar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endParaRPr>
          </a:p>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Raj – </a:t>
            </a: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To learn more about </a:t>
            </a:r>
            <a:r>
              <a:rPr lang="en-US" sz="2000" b="0" i="0" dirty="0">
                <a:solidFill>
                  <a:schemeClr val="tx2">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homicides dataset and related investigation</a:t>
            </a: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and used acquired knowledge of the data science bootcamp for the data analysis. Eventually, participate in the volunteer program to help community to serve better.</a:t>
            </a:r>
          </a:p>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Ann – </a:t>
            </a:r>
            <a:r>
              <a:rPr lang="en-US" sz="2000" b="0" i="0" dirty="0">
                <a:solidFill>
                  <a:schemeClr val="tx2">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I am interested in knowing more about the shared factors among all the homicide cases.</a:t>
            </a:r>
          </a:p>
          <a:p>
            <a:pPr marL="457200" indent="-457200" algn="l">
              <a:buFont typeface="Wingdings" panose="05000000000000000000" pitchFamily="2" charset="2"/>
              <a:buChar char="§"/>
            </a:pPr>
            <a:r>
              <a:rPr lang="en-US" sz="20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John – </a:t>
            </a:r>
            <a:r>
              <a:rPr lang="en-US" sz="2000" b="0" i="0" dirty="0">
                <a:solidFill>
                  <a:schemeClr val="tx2">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Homicides are never a good thing. Having a better understanding of which populations are affected will help us better address homicide to protect these demographics.</a:t>
            </a:r>
            <a:endPar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43407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DATA</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483766" y="1380846"/>
            <a:ext cx="11441152" cy="30538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kern="100" dirty="0">
                <a:solidFill>
                  <a:srgbClr val="222A35"/>
                </a:solidFill>
                <a:effectLst/>
                <a:latin typeface="Calibri" panose="020F0502020204030204" pitchFamily="34" charset="0"/>
                <a:ea typeface="Calibri" panose="020F0502020204030204" pitchFamily="34" charset="0"/>
                <a:cs typeface="Calibri" panose="020F0502020204030204" pitchFamily="34" charset="0"/>
              </a:rPr>
              <a:t>Homicides – Dataset from Kaggle </a:t>
            </a:r>
            <a:r>
              <a:rPr lang="en-US" u="sng" kern="100" dirty="0">
                <a:solidFill>
                  <a:srgbClr val="222A35"/>
                </a:solidFill>
                <a:effectLst/>
                <a:latin typeface="Calibri" panose="020F0502020204030204" pitchFamily="34" charset="0"/>
                <a:ea typeface="Calibri" panose="020F0502020204030204" pitchFamily="34" charset="0"/>
                <a:cs typeface="Calibri" panose="020F0502020204030204" pitchFamily="34" charset="0"/>
                <a:hlinkClick r:id="rId2"/>
              </a:rPr>
              <a:t>https://www.kaggle.com/datasets/joebeachcapital/homicides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kern="100" dirty="0">
              <a:solidFill>
                <a:srgbClr val="222A35"/>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kern="100" dirty="0">
                <a:solidFill>
                  <a:srgbClr val="222A35"/>
                </a:solidFill>
                <a:effectLst/>
                <a:latin typeface="Calibri" panose="020F0502020204030204" pitchFamily="34" charset="0"/>
                <a:ea typeface="Calibri" panose="020F0502020204030204" pitchFamily="34" charset="0"/>
                <a:cs typeface="Calibri" panose="020F0502020204030204" pitchFamily="34" charset="0"/>
              </a:rPr>
              <a:t>Population Data – Datasets from US Census</a:t>
            </a:r>
            <a:endParaRPr lang="en-US" kern="100" dirty="0">
              <a:latin typeface="Calibri" panose="020F0502020204030204" pitchFamily="34" charset="0"/>
              <a:ea typeface="Calibri" panose="020F0502020204030204" pitchFamily="34" charset="0"/>
              <a:cs typeface="Times New Roman" panose="02020603050405020304" pitchFamily="18" charset="0"/>
            </a:endParaRPr>
          </a:p>
          <a:p>
            <a:pPr algn="l"/>
            <a:r>
              <a:rPr lang="en-US" u="sng" kern="100" dirty="0">
                <a:solidFill>
                  <a:srgbClr val="222A35"/>
                </a:solidFill>
                <a:effectLst/>
                <a:latin typeface="Calibri" panose="020F0502020204030204" pitchFamily="34" charset="0"/>
                <a:ea typeface="Calibri" panose="020F0502020204030204" pitchFamily="34" charset="0"/>
                <a:cs typeface="Calibri" panose="020F0502020204030204" pitchFamily="34" charset="0"/>
                <a:hlinkClick r:id="rId3"/>
              </a:rPr>
              <a:t>https://www.census.gov/data/datasets/time-series/demo/popest/intercensal-2000-2010-cities-and-towns.html</a:t>
            </a:r>
            <a:endParaRPr lang="en-US" kern="100" dirty="0">
              <a:latin typeface="Calibri" panose="020F0502020204030204" pitchFamily="34" charset="0"/>
              <a:ea typeface="Calibri" panose="020F0502020204030204" pitchFamily="34" charset="0"/>
              <a:cs typeface="Times New Roman" panose="02020603050405020304" pitchFamily="18" charset="0"/>
            </a:endParaRPr>
          </a:p>
          <a:p>
            <a:pPr algn="l"/>
            <a:r>
              <a:rPr lang="en-US" u="sng" kern="100" dirty="0">
                <a:solidFill>
                  <a:srgbClr val="222A35"/>
                </a:solidFill>
                <a:effectLst/>
                <a:latin typeface="Calibri" panose="020F0502020204030204" pitchFamily="34" charset="0"/>
                <a:ea typeface="Calibri" panose="020F0502020204030204" pitchFamily="34" charset="0"/>
                <a:cs typeface="Calibri" panose="020F0502020204030204" pitchFamily="34" charset="0"/>
                <a:hlinkClick r:id="rId4"/>
              </a:rPr>
              <a:t>https://www.census.gov/programs-surveys/popest/technical-documentation/research/evaluation-estimates/2020-evaluation-estimates/2010s-cities-and-towns-total.html</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l">
              <a:buFont typeface="Wingdings" panose="05000000000000000000" pitchFamily="2" charset="2"/>
              <a:buChar char="§"/>
            </a:pPr>
            <a:endParaRPr lang="en-US" dirty="0">
              <a:solidFill>
                <a:schemeClr val="bg2">
                  <a:lumMod val="50000"/>
                </a:schemeClr>
              </a:solidFill>
              <a:latin typeface="+mj-lt"/>
            </a:endParaRPr>
          </a:p>
          <a:p>
            <a:pPr lvl="1" algn="l"/>
            <a:endParaRPr lang="en-US" dirty="0">
              <a:solidFill>
                <a:schemeClr val="bg2">
                  <a:lumMod val="50000"/>
                </a:schemeClr>
              </a:solidFill>
              <a:latin typeface="+mj-lt"/>
            </a:endParaRPr>
          </a:p>
        </p:txBody>
      </p:sp>
    </p:spTree>
    <p:extLst>
      <p:ext uri="{BB962C8B-B14F-4D97-AF65-F5344CB8AC3E}">
        <p14:creationId xmlns:p14="http://schemas.microsoft.com/office/powerpoint/2010/main" val="725300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79996" y="0"/>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CENSUS DATA CLEANING</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375423" y="1015686"/>
            <a:ext cx="11441152" cy="36946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rPr>
              <a:t>SubEst2010.csv		SubEst2020.csv			all_pop_data.csv</a:t>
            </a:r>
            <a:endParaRPr lang="en-US" dirty="0">
              <a:solidFill>
                <a:schemeClr val="bg2">
                  <a:lumMod val="50000"/>
                </a:schemeClr>
              </a:solidFill>
              <a:latin typeface="+mj-lt"/>
            </a:endParaRPr>
          </a:p>
        </p:txBody>
      </p:sp>
      <p:pic>
        <p:nvPicPr>
          <p:cNvPr id="7" name="Picture 6">
            <a:extLst>
              <a:ext uri="{FF2B5EF4-FFF2-40B4-BE49-F238E27FC236}">
                <a16:creationId xmlns:a16="http://schemas.microsoft.com/office/drawing/2014/main" id="{B66AAA44-D960-27D0-E756-91E7801D3FA4}"/>
              </a:ext>
            </a:extLst>
          </p:cNvPr>
          <p:cNvPicPr>
            <a:picLocks noChangeAspect="1"/>
          </p:cNvPicPr>
          <p:nvPr/>
        </p:nvPicPr>
        <p:blipFill>
          <a:blip r:embed="rId2"/>
          <a:stretch>
            <a:fillRect/>
          </a:stretch>
        </p:blipFill>
        <p:spPr>
          <a:xfrm>
            <a:off x="119822" y="1385155"/>
            <a:ext cx="3696216" cy="4610743"/>
          </a:xfrm>
          <a:prstGeom prst="rect">
            <a:avLst/>
          </a:prstGeom>
        </p:spPr>
      </p:pic>
      <p:pic>
        <p:nvPicPr>
          <p:cNvPr id="12" name="Picture 11">
            <a:extLst>
              <a:ext uri="{FF2B5EF4-FFF2-40B4-BE49-F238E27FC236}">
                <a16:creationId xmlns:a16="http://schemas.microsoft.com/office/drawing/2014/main" id="{1D2B47D9-AD3A-F90B-90BC-4B3EB1F59C4B}"/>
              </a:ext>
            </a:extLst>
          </p:cNvPr>
          <p:cNvPicPr>
            <a:picLocks noChangeAspect="1"/>
          </p:cNvPicPr>
          <p:nvPr/>
        </p:nvPicPr>
        <p:blipFill>
          <a:blip r:embed="rId3"/>
          <a:stretch>
            <a:fillRect/>
          </a:stretch>
        </p:blipFill>
        <p:spPr>
          <a:xfrm>
            <a:off x="4071639" y="1385155"/>
            <a:ext cx="3734321" cy="5334744"/>
          </a:xfrm>
          <a:prstGeom prst="rect">
            <a:avLst/>
          </a:prstGeom>
        </p:spPr>
      </p:pic>
      <p:sp>
        <p:nvSpPr>
          <p:cNvPr id="13" name="TextBox 12">
            <a:extLst>
              <a:ext uri="{FF2B5EF4-FFF2-40B4-BE49-F238E27FC236}">
                <a16:creationId xmlns:a16="http://schemas.microsoft.com/office/drawing/2014/main" id="{56C5CE42-EA61-688A-228B-C4A986BB2AA3}"/>
              </a:ext>
            </a:extLst>
          </p:cNvPr>
          <p:cNvSpPr txBox="1"/>
          <p:nvPr/>
        </p:nvSpPr>
        <p:spPr>
          <a:xfrm>
            <a:off x="7805960" y="1487697"/>
            <a:ext cx="4266215"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Dropped 2000-2006 and 2018-2020</a:t>
            </a:r>
          </a:p>
          <a:p>
            <a:pPr marL="285750" indent="-285750">
              <a:buFont typeface="Arial" panose="020B0604020202020204" pitchFamily="34" charset="0"/>
              <a:buChar char="•"/>
            </a:pPr>
            <a:r>
              <a:rPr lang="en-US" sz="2000" dirty="0"/>
              <a:t>Changed STNAME (state name) from full name to 2-letter abbreviation</a:t>
            </a:r>
          </a:p>
          <a:p>
            <a:pPr marL="285750" indent="-285750">
              <a:buFont typeface="Arial" panose="020B0604020202020204" pitchFamily="34" charset="0"/>
              <a:buChar char="•"/>
            </a:pPr>
            <a:r>
              <a:rPr lang="en-US" sz="2000" dirty="0"/>
              <a:t>Edited cities in the NAME column to match the 50 cities from the homicide_data.csv</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Merged the two files together using City and State. </a:t>
            </a:r>
          </a:p>
        </p:txBody>
      </p:sp>
      <p:pic>
        <p:nvPicPr>
          <p:cNvPr id="15" name="Picture 14">
            <a:extLst>
              <a:ext uri="{FF2B5EF4-FFF2-40B4-BE49-F238E27FC236}">
                <a16:creationId xmlns:a16="http://schemas.microsoft.com/office/drawing/2014/main" id="{84B480F4-F81E-5280-195A-79C6E125EA62}"/>
              </a:ext>
            </a:extLst>
          </p:cNvPr>
          <p:cNvPicPr>
            <a:picLocks noChangeAspect="1"/>
          </p:cNvPicPr>
          <p:nvPr/>
        </p:nvPicPr>
        <p:blipFill rotWithShape="1">
          <a:blip r:embed="rId4"/>
          <a:srcRect t="31200"/>
          <a:stretch/>
        </p:blipFill>
        <p:spPr>
          <a:xfrm>
            <a:off x="8650976" y="3525642"/>
            <a:ext cx="800212" cy="819264"/>
          </a:xfrm>
          <a:prstGeom prst="rect">
            <a:avLst/>
          </a:prstGeom>
        </p:spPr>
      </p:pic>
      <p:pic>
        <p:nvPicPr>
          <p:cNvPr id="17" name="Picture 16">
            <a:extLst>
              <a:ext uri="{FF2B5EF4-FFF2-40B4-BE49-F238E27FC236}">
                <a16:creationId xmlns:a16="http://schemas.microsoft.com/office/drawing/2014/main" id="{9D16B705-4070-36F3-C747-A4A3858D1339}"/>
              </a:ext>
            </a:extLst>
          </p:cNvPr>
          <p:cNvPicPr>
            <a:picLocks noChangeAspect="1"/>
          </p:cNvPicPr>
          <p:nvPr/>
        </p:nvPicPr>
        <p:blipFill rotWithShape="1">
          <a:blip r:embed="rId5"/>
          <a:srcRect b="24395"/>
          <a:stretch/>
        </p:blipFill>
        <p:spPr>
          <a:xfrm>
            <a:off x="9980522" y="3633167"/>
            <a:ext cx="781159" cy="619409"/>
          </a:xfrm>
          <a:prstGeom prst="rect">
            <a:avLst/>
          </a:prstGeom>
        </p:spPr>
      </p:pic>
      <p:cxnSp>
        <p:nvCxnSpPr>
          <p:cNvPr id="19" name="Straight Arrow Connector 18">
            <a:extLst>
              <a:ext uri="{FF2B5EF4-FFF2-40B4-BE49-F238E27FC236}">
                <a16:creationId xmlns:a16="http://schemas.microsoft.com/office/drawing/2014/main" id="{90099C69-87E9-650C-516E-A5972345FE76}"/>
              </a:ext>
            </a:extLst>
          </p:cNvPr>
          <p:cNvCxnSpPr>
            <a:stCxn id="15" idx="3"/>
            <a:endCxn id="17" idx="1"/>
          </p:cNvCxnSpPr>
          <p:nvPr/>
        </p:nvCxnSpPr>
        <p:spPr>
          <a:xfrm>
            <a:off x="9451188" y="3935274"/>
            <a:ext cx="529334" cy="759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C6440E35-D22B-7081-E8DA-AFF7ABEC37F5}"/>
              </a:ext>
            </a:extLst>
          </p:cNvPr>
          <p:cNvCxnSpPr/>
          <p:nvPr/>
        </p:nvCxnSpPr>
        <p:spPr>
          <a:xfrm>
            <a:off x="6880303" y="1207535"/>
            <a:ext cx="148451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63273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79996" y="0"/>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CENSUS DATA CLEANING</a:t>
            </a:r>
            <a:endParaRPr lang="en-US" sz="4000" dirty="0">
              <a:solidFill>
                <a:schemeClr val="tx2">
                  <a:lumMod val="50000"/>
                </a:schemeClr>
              </a:solidFill>
            </a:endParaRPr>
          </a:p>
        </p:txBody>
      </p:sp>
      <p:pic>
        <p:nvPicPr>
          <p:cNvPr id="5" name="Picture 4">
            <a:extLst>
              <a:ext uri="{FF2B5EF4-FFF2-40B4-BE49-F238E27FC236}">
                <a16:creationId xmlns:a16="http://schemas.microsoft.com/office/drawing/2014/main" id="{2E2E95D8-80F5-AECE-503D-6D9F1A45A977}"/>
              </a:ext>
            </a:extLst>
          </p:cNvPr>
          <p:cNvPicPr>
            <a:picLocks noChangeAspect="1"/>
          </p:cNvPicPr>
          <p:nvPr/>
        </p:nvPicPr>
        <p:blipFill>
          <a:blip r:embed="rId2"/>
          <a:stretch>
            <a:fillRect/>
          </a:stretch>
        </p:blipFill>
        <p:spPr>
          <a:xfrm>
            <a:off x="163165" y="978307"/>
            <a:ext cx="11865669" cy="1961663"/>
          </a:xfrm>
          <a:prstGeom prst="rect">
            <a:avLst/>
          </a:prstGeom>
        </p:spPr>
      </p:pic>
    </p:spTree>
    <p:extLst>
      <p:ext uri="{BB962C8B-B14F-4D97-AF65-F5344CB8AC3E}">
        <p14:creationId xmlns:p14="http://schemas.microsoft.com/office/powerpoint/2010/main" val="607010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516FE5-15CA-CC18-CA90-2A037E4A4D68}"/>
              </a:ext>
            </a:extLst>
          </p:cNvPr>
          <p:cNvSpPr txBox="1">
            <a:spLocks/>
          </p:cNvSpPr>
          <p:nvPr/>
        </p:nvSpPr>
        <p:spPr>
          <a:xfrm>
            <a:off x="946542" y="222114"/>
            <a:ext cx="10515600" cy="9783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lumMod val="50000"/>
                  </a:schemeClr>
                </a:solidFill>
              </a:rPr>
              <a:t>DATA CLEANING for MACHINE LEARNING</a:t>
            </a:r>
            <a:endParaRPr lang="en-US" sz="4000" dirty="0">
              <a:solidFill>
                <a:schemeClr val="tx2">
                  <a:lumMod val="50000"/>
                </a:schemeClr>
              </a:solidFill>
            </a:endParaRPr>
          </a:p>
        </p:txBody>
      </p:sp>
      <p:sp>
        <p:nvSpPr>
          <p:cNvPr id="11" name="Content Placeholder 2">
            <a:extLst>
              <a:ext uri="{FF2B5EF4-FFF2-40B4-BE49-F238E27FC236}">
                <a16:creationId xmlns:a16="http://schemas.microsoft.com/office/drawing/2014/main" id="{694FE1D8-DDD0-957B-5431-FE33F6BAB920}"/>
              </a:ext>
            </a:extLst>
          </p:cNvPr>
          <p:cNvSpPr txBox="1">
            <a:spLocks/>
          </p:cNvSpPr>
          <p:nvPr/>
        </p:nvSpPr>
        <p:spPr>
          <a:xfrm>
            <a:off x="483766" y="1380846"/>
            <a:ext cx="11441152" cy="30538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kern="100" dirty="0">
                <a:solidFill>
                  <a:srgbClr val="222A35"/>
                </a:solidFill>
                <a:latin typeface="Calibri" panose="020F0502020204030204" pitchFamily="34" charset="0"/>
                <a:ea typeface="Calibri" panose="020F0502020204030204" pitchFamily="34" charset="0"/>
                <a:cs typeface="Calibri" panose="020F0502020204030204" pitchFamily="34" charset="0"/>
              </a:rPr>
              <a:t>homicide_data.csv</a:t>
            </a:r>
          </a:p>
          <a:p>
            <a:pPr algn="l"/>
            <a:endParaRPr lang="en-US" dirty="0">
              <a:solidFill>
                <a:schemeClr val="bg2">
                  <a:lumMod val="50000"/>
                </a:schemeClr>
              </a:solidFill>
              <a:latin typeface="+mj-lt"/>
            </a:endParaRPr>
          </a:p>
          <a:p>
            <a:pPr lvl="1" algn="l"/>
            <a:endParaRPr lang="en-US" dirty="0">
              <a:solidFill>
                <a:schemeClr val="bg2">
                  <a:lumMod val="50000"/>
                </a:schemeClr>
              </a:solidFill>
              <a:latin typeface="+mj-lt"/>
            </a:endParaRPr>
          </a:p>
        </p:txBody>
      </p:sp>
      <p:pic>
        <p:nvPicPr>
          <p:cNvPr id="3" name="Picture 2">
            <a:extLst>
              <a:ext uri="{FF2B5EF4-FFF2-40B4-BE49-F238E27FC236}">
                <a16:creationId xmlns:a16="http://schemas.microsoft.com/office/drawing/2014/main" id="{017C318E-BAA7-7DB8-F408-FEBAF45688C6}"/>
              </a:ext>
            </a:extLst>
          </p:cNvPr>
          <p:cNvPicPr>
            <a:picLocks noChangeAspect="1"/>
          </p:cNvPicPr>
          <p:nvPr/>
        </p:nvPicPr>
        <p:blipFill>
          <a:blip r:embed="rId2"/>
          <a:stretch>
            <a:fillRect/>
          </a:stretch>
        </p:blipFill>
        <p:spPr>
          <a:xfrm>
            <a:off x="267082" y="1750315"/>
            <a:ext cx="11654356" cy="2684368"/>
          </a:xfrm>
          <a:prstGeom prst="rect">
            <a:avLst/>
          </a:prstGeom>
        </p:spPr>
      </p:pic>
      <p:sp>
        <p:nvSpPr>
          <p:cNvPr id="5" name="TextBox 4">
            <a:extLst>
              <a:ext uri="{FF2B5EF4-FFF2-40B4-BE49-F238E27FC236}">
                <a16:creationId xmlns:a16="http://schemas.microsoft.com/office/drawing/2014/main" id="{D042F3BB-C41E-DC58-2425-65BDEE441191}"/>
              </a:ext>
            </a:extLst>
          </p:cNvPr>
          <p:cNvSpPr txBox="1"/>
          <p:nvPr/>
        </p:nvSpPr>
        <p:spPr>
          <a:xfrm>
            <a:off x="263602" y="4434683"/>
            <a:ext cx="11654356"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Fixed spelling and typing errors in specific instances.</a:t>
            </a:r>
          </a:p>
          <a:p>
            <a:pPr marL="285750" indent="-285750">
              <a:buFont typeface="Arial" panose="020B0604020202020204" pitchFamily="34" charset="0"/>
              <a:buChar char="•"/>
            </a:pPr>
            <a:r>
              <a:rPr lang="en-US" sz="2000" dirty="0"/>
              <a:t>Dropped </a:t>
            </a:r>
            <a:r>
              <a:rPr lang="en-US" sz="2000" dirty="0" err="1"/>
              <a:t>victim_last</a:t>
            </a:r>
            <a:r>
              <a:rPr lang="en-US" sz="2000" dirty="0"/>
              <a:t> and </a:t>
            </a:r>
            <a:r>
              <a:rPr lang="en-US" sz="2000" dirty="0" err="1"/>
              <a:t>victim_first</a:t>
            </a:r>
            <a:endParaRPr lang="en-US" sz="2000" dirty="0"/>
          </a:p>
          <a:p>
            <a:pPr marL="285750" indent="-285750">
              <a:buFont typeface="Arial" panose="020B0604020202020204" pitchFamily="34" charset="0"/>
              <a:buChar char="•"/>
            </a:pPr>
            <a:r>
              <a:rPr lang="en-US" sz="2000" dirty="0"/>
              <a:t>Dropped data that did not have full demographic information</a:t>
            </a:r>
          </a:p>
          <a:p>
            <a:pPr marL="285750" indent="-285750">
              <a:buFont typeface="Arial" panose="020B0604020202020204" pitchFamily="34" charset="0"/>
              <a:buChar char="•"/>
            </a:pPr>
            <a:r>
              <a:rPr lang="en-US" sz="2000" dirty="0"/>
              <a:t>Changed </a:t>
            </a:r>
            <a:r>
              <a:rPr lang="en-US" sz="2000" dirty="0" err="1"/>
              <a:t>dispositon</a:t>
            </a:r>
            <a:r>
              <a:rPr lang="en-US" sz="2000" dirty="0"/>
              <a:t> to a binary “Arrest Made” or “No Arrest”</a:t>
            </a:r>
          </a:p>
          <a:p>
            <a:pPr marL="285750" indent="-285750">
              <a:buFont typeface="Arial" panose="020B0604020202020204" pitchFamily="34" charset="0"/>
              <a:buChar char="•"/>
            </a:pPr>
            <a:r>
              <a:rPr lang="en-US" sz="2000" dirty="0"/>
              <a:t>Split “</a:t>
            </a:r>
            <a:r>
              <a:rPr lang="en-US" sz="2000" dirty="0" err="1"/>
              <a:t>reported_date</a:t>
            </a:r>
            <a:r>
              <a:rPr lang="en-US" sz="2000" dirty="0"/>
              <a:t>” into year, month, day of week, and season. </a:t>
            </a:r>
          </a:p>
          <a:p>
            <a:pPr marL="285750" indent="-285750">
              <a:buFont typeface="Arial" panose="020B0604020202020204" pitchFamily="34" charset="0"/>
              <a:buChar char="•"/>
            </a:pPr>
            <a:r>
              <a:rPr lang="en-US" sz="2000" dirty="0"/>
              <a:t>Merged city and state columns into LCOATION </a:t>
            </a:r>
          </a:p>
        </p:txBody>
      </p:sp>
      <p:sp>
        <p:nvSpPr>
          <p:cNvPr id="6" name="TextBox 5">
            <a:extLst>
              <a:ext uri="{FF2B5EF4-FFF2-40B4-BE49-F238E27FC236}">
                <a16:creationId xmlns:a16="http://schemas.microsoft.com/office/drawing/2014/main" id="{3DBBE50C-2952-F384-B9D4-C997E1680990}"/>
              </a:ext>
            </a:extLst>
          </p:cNvPr>
          <p:cNvSpPr txBox="1"/>
          <p:nvPr/>
        </p:nvSpPr>
        <p:spPr>
          <a:xfrm>
            <a:off x="8317461" y="4514682"/>
            <a:ext cx="3423425" cy="1754326"/>
          </a:xfrm>
          <a:prstGeom prst="rect">
            <a:avLst/>
          </a:prstGeom>
          <a:solidFill>
            <a:schemeClr val="bg1"/>
          </a:solidFill>
          <a:ln>
            <a:solidFill>
              <a:schemeClr val="tx1"/>
            </a:solidFill>
          </a:ln>
        </p:spPr>
        <p:txBody>
          <a:bodyPr wrap="square" rtlCol="0">
            <a:spAutoFit/>
          </a:bodyPr>
          <a:lstStyle/>
          <a:p>
            <a:pPr algn="l"/>
            <a:r>
              <a:rPr lang="en-US" b="0" i="0" dirty="0">
                <a:solidFill>
                  <a:srgbClr val="000000"/>
                </a:solidFill>
                <a:effectLst/>
                <a:latin typeface="Helvetica Neue"/>
              </a:rPr>
              <a:t>Dallas, TX, Phoenix, AZ, </a:t>
            </a:r>
          </a:p>
          <a:p>
            <a:pPr algn="l"/>
            <a:r>
              <a:rPr lang="en-US" b="0" i="0" dirty="0">
                <a:solidFill>
                  <a:srgbClr val="000000"/>
                </a:solidFill>
                <a:effectLst/>
                <a:latin typeface="Helvetica Neue"/>
              </a:rPr>
              <a:t>Kansas City, MO, where dropped entirely. </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Original Homicide Count: 52179 </a:t>
            </a:r>
          </a:p>
          <a:p>
            <a:pPr algn="l"/>
            <a:r>
              <a:rPr lang="en-US" b="0" i="0" dirty="0">
                <a:solidFill>
                  <a:srgbClr val="000000"/>
                </a:solidFill>
                <a:effectLst/>
                <a:latin typeface="Helvetica Neue"/>
              </a:rPr>
              <a:t>Count of Usable Data: 47478</a:t>
            </a:r>
          </a:p>
        </p:txBody>
      </p:sp>
      <p:cxnSp>
        <p:nvCxnSpPr>
          <p:cNvPr id="9" name="Straight Arrow Connector 8">
            <a:extLst>
              <a:ext uri="{FF2B5EF4-FFF2-40B4-BE49-F238E27FC236}">
                <a16:creationId xmlns:a16="http://schemas.microsoft.com/office/drawing/2014/main" id="{7D3157C8-AD76-9B2D-F6A6-1A7C4B28531A}"/>
              </a:ext>
            </a:extLst>
          </p:cNvPr>
          <p:cNvCxnSpPr/>
          <p:nvPr/>
        </p:nvCxnSpPr>
        <p:spPr>
          <a:xfrm flipH="1" flipV="1">
            <a:off x="7025268" y="5263376"/>
            <a:ext cx="1271239" cy="14080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3361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427</TotalTime>
  <Words>2054</Words>
  <Application>Microsoft Office PowerPoint</Application>
  <PresentationFormat>Widescreen</PresentationFormat>
  <Paragraphs>215</Paragraphs>
  <Slides>32</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Helvetica Neue</vt:lpstr>
      <vt:lpstr>Wingdings</vt:lpstr>
      <vt:lpstr>Office Theme</vt:lpstr>
      <vt:lpstr>Homicide over the past decade Project-4 Group-1 SMU Data Science Bootcamp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Homicide over the past decade Project 4 Data Analysis SMU Data Science Bootcamp</dc:title>
  <dc:creator>Raj Agrawal</dc:creator>
  <cp:lastModifiedBy>Raj Agrawal</cp:lastModifiedBy>
  <cp:revision>24</cp:revision>
  <dcterms:created xsi:type="dcterms:W3CDTF">2023-09-17T18:48:40Z</dcterms:created>
  <dcterms:modified xsi:type="dcterms:W3CDTF">2023-09-20T00:34:55Z</dcterms:modified>
</cp:coreProperties>
</file>